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62" r:id="rId2"/>
    <p:sldId id="324" r:id="rId3"/>
    <p:sldId id="323" r:id="rId4"/>
    <p:sldId id="322" r:id="rId5"/>
    <p:sldId id="321" r:id="rId6"/>
    <p:sldId id="313" r:id="rId7"/>
    <p:sldId id="314" r:id="rId8"/>
    <p:sldId id="316" r:id="rId9"/>
    <p:sldId id="288" r:id="rId10"/>
    <p:sldId id="360" r:id="rId11"/>
    <p:sldId id="361" r:id="rId12"/>
    <p:sldId id="362" r:id="rId13"/>
    <p:sldId id="331" r:id="rId14"/>
    <p:sldId id="332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ael Rattenborg" initials="MR" lastIdx="14" clrIdx="0">
    <p:extLst>
      <p:ext uri="{19B8F6BF-5375-455C-9EA6-DF929625EA0E}">
        <p15:presenceInfo xmlns:p15="http://schemas.microsoft.com/office/powerpoint/2012/main" userId="ec8fb99e31c07d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5250" autoAdjust="0"/>
  </p:normalViewPr>
  <p:slideViewPr>
    <p:cSldViewPr snapToGrid="0">
      <p:cViewPr varScale="1">
        <p:scale>
          <a:sx n="111" d="100"/>
          <a:sy n="111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4T16:35:34.531" idx="1">
    <p:pos x="4172" y="2310"/>
    <p:text>Space Weather Coordination Group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4T16:36:03.090" idx="2">
    <p:pos x="4379" y="731"/>
    <p:text>is</p:text>
    <p:extLst>
      <p:ext uri="{C676402C-5697-4E1C-873F-D02D1690AC5C}">
        <p15:threadingInfo xmlns:p15="http://schemas.microsoft.com/office/powerpoint/2012/main" timeZoneBias="-120"/>
      </p:ext>
    </p:extLst>
  </p:cm>
  <p:cm authorId="1" dt="2020-04-14T16:36:41.082" idx="3">
    <p:pos x="1115" y="1351"/>
    <p:text>agencies</p:text>
    <p:extLst>
      <p:ext uri="{C676402C-5697-4E1C-873F-D02D1690AC5C}">
        <p15:threadingInfo xmlns:p15="http://schemas.microsoft.com/office/powerpoint/2012/main" timeZoneBias="-120"/>
      </p:ext>
    </p:extLst>
  </p:cm>
  <p:cm authorId="1" dt="2020-04-14T16:37:03.762" idx="4">
    <p:pos x="5346" y="1351"/>
    <p:text>and</p:text>
    <p:extLst>
      <p:ext uri="{C676402C-5697-4E1C-873F-D02D1690AC5C}">
        <p15:threadingInfo xmlns:p15="http://schemas.microsoft.com/office/powerpoint/2012/main" timeZoneBias="-120"/>
      </p:ext>
    </p:extLst>
  </p:cm>
  <p:cm authorId="1" dt="2020-04-14T16:37:45.294" idx="5">
    <p:pos x="2562" y="1735"/>
    <p:text>develop and</p:text>
    <p:extLst>
      <p:ext uri="{C676402C-5697-4E1C-873F-D02D1690AC5C}">
        <p15:threadingInfo xmlns:p15="http://schemas.microsoft.com/office/powerpoint/2012/main" timeZoneBias="-120"/>
      </p:ext>
    </p:extLst>
  </p:cm>
  <p:cm authorId="1" dt="2020-04-14T16:38:31.849" idx="6">
    <p:pos x="4224" y="1735"/>
    <p:text>in response to</p:text>
    <p:extLst>
      <p:ext uri="{C676402C-5697-4E1C-873F-D02D1690AC5C}">
        <p15:threadingInfo xmlns:p15="http://schemas.microsoft.com/office/powerpoint/2012/main" timeZoneBias="-120"/>
      </p:ext>
    </p:extLst>
  </p:cm>
  <p:cm authorId="1" dt="2020-04-14T16:39:19.985" idx="7">
    <p:pos x="3840" y="2614"/>
    <p:text>for all measurements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E4E5-DA18-4885-B7AF-8FEBAAC55438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E656-7BCA-47BA-932F-B9CCCDF33D5D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2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3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79279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</p:spTree>
    <p:extLst>
      <p:ext uri="{BB962C8B-B14F-4D97-AF65-F5344CB8AC3E}">
        <p14:creationId xmlns:p14="http://schemas.microsoft.com/office/powerpoint/2010/main" val="137711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79279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83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927" y="5780017"/>
            <a:ext cx="12192000" cy="1063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Slide: </a:t>
            </a:r>
            <a:fld id="{8AE4F5B3-C86E-48F7-90B4-22A3CA5B476D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2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317" y="6616700"/>
            <a:ext cx="481055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CGMS</a:t>
            </a:r>
            <a:r>
              <a:rPr lang="en-GB" sz="800" baseline="0" dirty="0">
                <a:solidFill>
                  <a:srgbClr val="002569"/>
                </a:solidFill>
              </a:rPr>
              <a:t> WGIII</a:t>
            </a:r>
            <a:r>
              <a:rPr lang="en-GB" sz="800" dirty="0">
                <a:solidFill>
                  <a:srgbClr val="002569"/>
                </a:solidFill>
              </a:rPr>
              <a:t>, version</a:t>
            </a:r>
            <a:r>
              <a:rPr lang="en-GB" sz="800" baseline="0" dirty="0">
                <a:solidFill>
                  <a:srgbClr val="002569"/>
                </a:solidFill>
              </a:rPr>
              <a:t> 1.0, 14 March 2020 (CGMS/VWG/20/1172856)</a:t>
            </a:r>
            <a:endParaRPr lang="en-GB" sz="800" dirty="0">
              <a:solidFill>
                <a:srgbClr val="002569"/>
              </a:solidFill>
            </a:endParaRPr>
          </a:p>
        </p:txBody>
      </p:sp>
      <p:sp>
        <p:nvSpPr>
          <p:cNvPr id="9" name="Rectangle 6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79279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976320" y="6165304"/>
            <a:ext cx="172819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GB" sz="800" dirty="0">
              <a:solidFill>
                <a:srgbClr val="002569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239353" y="6072809"/>
            <a:ext cx="11620628" cy="589932"/>
            <a:chOff x="239353" y="6072809"/>
            <a:chExt cx="11620628" cy="589932"/>
          </a:xfrm>
        </p:grpSpPr>
        <p:pic>
          <p:nvPicPr>
            <p:cNvPr id="8" name="Picture 2" descr="cgmsletter"/>
            <p:cNvPicPr>
              <a:picLocks noChangeAspect="1" noChangeArrowheads="1"/>
            </p:cNvPicPr>
            <p:nvPr userDrawn="1"/>
          </p:nvPicPr>
          <p:blipFill rotWithShape="1">
            <a:blip r:embed="rId5" cstate="print"/>
            <a:srcRect r="10990"/>
            <a:stretch/>
          </p:blipFill>
          <p:spPr bwMode="auto">
            <a:xfrm>
              <a:off x="239353" y="6072809"/>
              <a:ext cx="5387525" cy="589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 descr="cgmsletter"/>
            <p:cNvPicPr>
              <a:picLocks noChangeAspect="1" noChangeArrowheads="1"/>
            </p:cNvPicPr>
            <p:nvPr userDrawn="1"/>
          </p:nvPicPr>
          <p:blipFill rotWithShape="1">
            <a:blip r:embed="rId5" cstate="print"/>
            <a:srcRect l="27044"/>
            <a:stretch/>
          </p:blipFill>
          <p:spPr bwMode="auto">
            <a:xfrm>
              <a:off x="7444151" y="6072809"/>
              <a:ext cx="4415830" cy="589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 descr="cgmsletter"/>
            <p:cNvPicPr>
              <a:picLocks noChangeAspect="1" noChangeArrowheads="1"/>
            </p:cNvPicPr>
            <p:nvPr userDrawn="1"/>
          </p:nvPicPr>
          <p:blipFill rotWithShape="1">
            <a:blip r:embed="rId5" cstate="print"/>
            <a:srcRect l="30655" r="24302"/>
            <a:stretch/>
          </p:blipFill>
          <p:spPr bwMode="auto">
            <a:xfrm>
              <a:off x="4800048" y="6072809"/>
              <a:ext cx="2726322" cy="589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709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slideLayout" Target="../slideLayouts/slideLayout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88" y="474237"/>
            <a:ext cx="5204009" cy="447544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7871" y="1624134"/>
            <a:ext cx="8316416" cy="3325552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</a:rPr>
              <a:t>CGMS Risk Assessment</a:t>
            </a:r>
            <a:r>
              <a:rPr lang="en-GB" b="1" dirty="0">
                <a:solidFill>
                  <a:schemeClr val="tx2"/>
                </a:solidFill>
                <a:cs typeface="Arial" pitchFamily="34" charset="0"/>
              </a:rPr>
              <a:t/>
            </a:r>
            <a:br>
              <a:rPr lang="en-GB" b="1" dirty="0">
                <a:solidFill>
                  <a:schemeClr val="tx2"/>
                </a:solidFill>
                <a:cs typeface="Arial" pitchFamily="34" charset="0"/>
              </a:rPr>
            </a:br>
            <a:endParaRPr lang="en-GB" sz="16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CBEF5-204A-4B4E-AB54-26AB707B4CFC}"/>
              </a:ext>
            </a:extLst>
          </p:cNvPr>
          <p:cNvSpPr/>
          <p:nvPr/>
        </p:nvSpPr>
        <p:spPr>
          <a:xfrm>
            <a:off x="9777342" y="5116309"/>
            <a:ext cx="576064" cy="7922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8FF2F5-6D46-4EF3-98F7-BD65C62A402B}"/>
              </a:ext>
            </a:extLst>
          </p:cNvPr>
          <p:cNvSpPr txBox="1"/>
          <p:nvPr/>
        </p:nvSpPr>
        <p:spPr>
          <a:xfrm>
            <a:off x="65511" y="420258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Top-Level Risk Assessment (2020) – Focus Areas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B605656-AADA-4806-931A-9D3E79128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56446"/>
              </p:ext>
            </p:extLst>
          </p:nvPr>
        </p:nvGraphicFramePr>
        <p:xfrm>
          <a:off x="1662424" y="1058701"/>
          <a:ext cx="8892735" cy="4889616"/>
        </p:xfrm>
        <a:graphic>
          <a:graphicData uri="http://schemas.openxmlformats.org/drawingml/2006/table">
            <a:tbl>
              <a:tblPr firstRow="1" bandRow="1"/>
              <a:tblGrid>
                <a:gridCol w="2290192">
                  <a:extLst>
                    <a:ext uri="{9D8B030D-6E8A-4147-A177-3AD203B41FA5}">
                      <a16:colId xmlns:a16="http://schemas.microsoft.com/office/drawing/2014/main" val="894665102"/>
                    </a:ext>
                  </a:extLst>
                </a:gridCol>
                <a:gridCol w="572549">
                  <a:extLst>
                    <a:ext uri="{9D8B030D-6E8A-4147-A177-3AD203B41FA5}">
                      <a16:colId xmlns:a16="http://schemas.microsoft.com/office/drawing/2014/main" val="308488146"/>
                    </a:ext>
                  </a:extLst>
                </a:gridCol>
                <a:gridCol w="453005">
                  <a:extLst>
                    <a:ext uri="{9D8B030D-6E8A-4147-A177-3AD203B41FA5}">
                      <a16:colId xmlns:a16="http://schemas.microsoft.com/office/drawing/2014/main" val="3720380492"/>
                    </a:ext>
                  </a:extLst>
                </a:gridCol>
                <a:gridCol w="503339">
                  <a:extLst>
                    <a:ext uri="{9D8B030D-6E8A-4147-A177-3AD203B41FA5}">
                      <a16:colId xmlns:a16="http://schemas.microsoft.com/office/drawing/2014/main" val="3797985258"/>
                    </a:ext>
                  </a:extLst>
                </a:gridCol>
                <a:gridCol w="566257">
                  <a:extLst>
                    <a:ext uri="{9D8B030D-6E8A-4147-A177-3AD203B41FA5}">
                      <a16:colId xmlns:a16="http://schemas.microsoft.com/office/drawing/2014/main" val="4077532346"/>
                    </a:ext>
                  </a:extLst>
                </a:gridCol>
                <a:gridCol w="534799">
                  <a:extLst>
                    <a:ext uri="{9D8B030D-6E8A-4147-A177-3AD203B41FA5}">
                      <a16:colId xmlns:a16="http://schemas.microsoft.com/office/drawing/2014/main" val="2337101493"/>
                    </a:ext>
                  </a:extLst>
                </a:gridCol>
                <a:gridCol w="572549">
                  <a:extLst>
                    <a:ext uri="{9D8B030D-6E8A-4147-A177-3AD203B41FA5}">
                      <a16:colId xmlns:a16="http://schemas.microsoft.com/office/drawing/2014/main" val="3527446268"/>
                    </a:ext>
                  </a:extLst>
                </a:gridCol>
                <a:gridCol w="578840">
                  <a:extLst>
                    <a:ext uri="{9D8B030D-6E8A-4147-A177-3AD203B41FA5}">
                      <a16:colId xmlns:a16="http://schemas.microsoft.com/office/drawing/2014/main" val="2790754273"/>
                    </a:ext>
                  </a:extLst>
                </a:gridCol>
                <a:gridCol w="591424">
                  <a:extLst>
                    <a:ext uri="{9D8B030D-6E8A-4147-A177-3AD203B41FA5}">
                      <a16:colId xmlns:a16="http://schemas.microsoft.com/office/drawing/2014/main" val="395675242"/>
                    </a:ext>
                  </a:extLst>
                </a:gridCol>
                <a:gridCol w="566257">
                  <a:extLst>
                    <a:ext uri="{9D8B030D-6E8A-4147-A177-3AD203B41FA5}">
                      <a16:colId xmlns:a16="http://schemas.microsoft.com/office/drawing/2014/main" val="3450360554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1848248257"/>
                    </a:ext>
                  </a:extLst>
                </a:gridCol>
                <a:gridCol w="547382">
                  <a:extLst>
                    <a:ext uri="{9D8B030D-6E8A-4147-A177-3AD203B41FA5}">
                      <a16:colId xmlns:a16="http://schemas.microsoft.com/office/drawing/2014/main" val="3700860179"/>
                    </a:ext>
                  </a:extLst>
                </a:gridCol>
                <a:gridCol w="512135">
                  <a:extLst>
                    <a:ext uri="{9D8B030D-6E8A-4147-A177-3AD203B41FA5}">
                      <a16:colId xmlns:a16="http://schemas.microsoft.com/office/drawing/2014/main" val="1921952087"/>
                    </a:ext>
                  </a:extLst>
                </a:gridCol>
              </a:tblGrid>
              <a:tr h="2057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Sensor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2020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2024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2025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2026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2027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2028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2029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2030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2031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576971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Microwave Sounder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33580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Hyperspectral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Infrared Sounder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765792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Radio Occultation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4406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Multi-purpose Meteorological Imager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9850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Multi-viewing, Multi-channel, Multi-polarisation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644746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Lightning Mapper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576713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Visible/IR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Radiometer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108012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Visible/UV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Radiometer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53665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UV Limb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Spectrometer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22570"/>
                  </a:ext>
                </a:extLst>
              </a:tr>
              <a:tr h="1957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SWIR Imaging Spectrometer 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498941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Precipitation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Radar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863376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Microwave Imager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933021"/>
                  </a:ext>
                </a:extLst>
              </a:tr>
              <a:tr h="200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Narrow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Band Visible &amp; Near Infrared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60911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Radar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Altimetry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808183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 err="1">
                          <a:latin typeface="Arial Narrow" panose="020B0606020202030204" pitchFamily="34" charset="0"/>
                        </a:rPr>
                        <a:t>Scatterometer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03607"/>
                  </a:ext>
                </a:extLst>
              </a:tr>
              <a:tr h="206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Sub-Millimeter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Ice Cloud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902707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Synthetic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Aperture Radar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15822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High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Resolution Optical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176396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 err="1">
                          <a:latin typeface="Arial Narrow" panose="020B0606020202030204" pitchFamily="34" charset="0"/>
                        </a:rPr>
                        <a:t>Coronograph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560326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EUV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71643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X-ray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Spectrograph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101684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Magnetometer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12067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Plasma Analyzer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434310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Radiation Monitor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823533"/>
                  </a:ext>
                </a:extLst>
              </a:tr>
            </a:tbl>
          </a:graphicData>
        </a:graphic>
      </p:graphicFrame>
      <p:sp>
        <p:nvSpPr>
          <p:cNvPr id="54" name="Slide Number Placeholder 1">
            <a:extLst>
              <a:ext uri="{FF2B5EF4-FFF2-40B4-BE49-F238E27FC236}">
                <a16:creationId xmlns:a16="http://schemas.microsoft.com/office/drawing/2014/main" id="{F907DA1F-8DDF-4495-8F3A-80E539CFB04B}"/>
              </a:ext>
            </a:extLst>
          </p:cNvPr>
          <p:cNvSpPr txBox="1">
            <a:spLocks/>
          </p:cNvSpPr>
          <p:nvPr/>
        </p:nvSpPr>
        <p:spPr>
          <a:xfrm>
            <a:off x="7981950" y="551169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974636D-B704-4F8C-ADE4-5B0E195695B2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959716" y="1294215"/>
            <a:ext cx="6595440" cy="126010"/>
            <a:chOff x="3959716" y="1294215"/>
            <a:chExt cx="6595440" cy="12601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E579789-D5FC-43B7-8B0E-85153CCBF64A}"/>
                </a:ext>
              </a:extLst>
            </p:cNvPr>
            <p:cNvSpPr/>
            <p:nvPr/>
          </p:nvSpPr>
          <p:spPr>
            <a:xfrm>
              <a:off x="3959716" y="1296781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61CC18C-24F0-40CE-A3FE-37970788D94F}"/>
                </a:ext>
              </a:extLst>
            </p:cNvPr>
            <p:cNvSpPr/>
            <p:nvPr/>
          </p:nvSpPr>
          <p:spPr>
            <a:xfrm>
              <a:off x="7318314" y="1294215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3871C947-43D0-4307-A632-952AA455337E}"/>
              </a:ext>
            </a:extLst>
          </p:cNvPr>
          <p:cNvSpPr/>
          <p:nvPr/>
        </p:nvSpPr>
        <p:spPr>
          <a:xfrm>
            <a:off x="3959620" y="1688337"/>
            <a:ext cx="2811780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601B95F-D007-47AB-B844-DD2F3228E4DE}"/>
              </a:ext>
            </a:extLst>
          </p:cNvPr>
          <p:cNvSpPr/>
          <p:nvPr/>
        </p:nvSpPr>
        <p:spPr>
          <a:xfrm>
            <a:off x="6765498" y="1691262"/>
            <a:ext cx="3787784" cy="120159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FFFF00"/>
              </a:gs>
              <a:gs pos="100000">
                <a:srgbClr val="FF000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6710D5B-8831-49A4-8CDC-8CD254A50269}"/>
              </a:ext>
            </a:extLst>
          </p:cNvPr>
          <p:cNvSpPr/>
          <p:nvPr/>
        </p:nvSpPr>
        <p:spPr>
          <a:xfrm>
            <a:off x="5770501" y="2076720"/>
            <a:ext cx="4782783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2C9AB97-C711-48DA-801E-CAE38C95D068}"/>
              </a:ext>
            </a:extLst>
          </p:cNvPr>
          <p:cNvSpPr/>
          <p:nvPr/>
        </p:nvSpPr>
        <p:spPr>
          <a:xfrm>
            <a:off x="7174157" y="4034539"/>
            <a:ext cx="3379124" cy="123444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885">
                <a:srgbClr val="92D050"/>
              </a:gs>
              <a:gs pos="50000">
                <a:srgbClr val="FFFF0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5D5F0EE-9551-4ABA-927B-F37A563E13C1}"/>
              </a:ext>
            </a:extLst>
          </p:cNvPr>
          <p:cNvSpPr/>
          <p:nvPr/>
        </p:nvSpPr>
        <p:spPr>
          <a:xfrm>
            <a:off x="3954962" y="4034539"/>
            <a:ext cx="3223260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7E1EF52-9FF4-4478-998C-EDE42FF68C3A}"/>
              </a:ext>
            </a:extLst>
          </p:cNvPr>
          <p:cNvSpPr/>
          <p:nvPr/>
        </p:nvSpPr>
        <p:spPr>
          <a:xfrm>
            <a:off x="3955775" y="5013904"/>
            <a:ext cx="6597506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E971D10-5A69-4589-B6FB-EA3828F19028}"/>
              </a:ext>
            </a:extLst>
          </p:cNvPr>
          <p:cNvSpPr/>
          <p:nvPr/>
        </p:nvSpPr>
        <p:spPr>
          <a:xfrm>
            <a:off x="3958013" y="4427723"/>
            <a:ext cx="6591179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A89AF5C-335F-40CE-97EA-82C85F90489F}"/>
              </a:ext>
            </a:extLst>
          </p:cNvPr>
          <p:cNvSpPr/>
          <p:nvPr/>
        </p:nvSpPr>
        <p:spPr>
          <a:xfrm>
            <a:off x="7624393" y="3830740"/>
            <a:ext cx="2928888" cy="123444"/>
          </a:xfrm>
          <a:prstGeom prst="rect">
            <a:avLst/>
          </a:prstGeom>
          <a:gradFill>
            <a:gsLst>
              <a:gs pos="885">
                <a:srgbClr val="92D050"/>
              </a:gs>
              <a:gs pos="100000">
                <a:srgbClr val="FFFF00"/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BBC8A53-09AF-41FA-9D9C-3317C59C4EE1}"/>
              </a:ext>
            </a:extLst>
          </p:cNvPr>
          <p:cNvSpPr/>
          <p:nvPr/>
        </p:nvSpPr>
        <p:spPr>
          <a:xfrm>
            <a:off x="3958010" y="3830740"/>
            <a:ext cx="3703320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FB9AD05-318F-49B1-B118-94B8FB96AF1F}"/>
              </a:ext>
            </a:extLst>
          </p:cNvPr>
          <p:cNvSpPr/>
          <p:nvPr/>
        </p:nvSpPr>
        <p:spPr>
          <a:xfrm>
            <a:off x="3957155" y="2654282"/>
            <a:ext cx="6592499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468C62E-7B06-431E-A154-3AA014B77B67}"/>
              </a:ext>
            </a:extLst>
          </p:cNvPr>
          <p:cNvSpPr/>
          <p:nvPr/>
        </p:nvSpPr>
        <p:spPr>
          <a:xfrm>
            <a:off x="6702699" y="5399694"/>
            <a:ext cx="3850585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49121A7-EE90-4F1D-AFD4-13431A1727FF}"/>
              </a:ext>
            </a:extLst>
          </p:cNvPr>
          <p:cNvSpPr/>
          <p:nvPr/>
        </p:nvSpPr>
        <p:spPr>
          <a:xfrm>
            <a:off x="3959497" y="5397880"/>
            <a:ext cx="2742422" cy="123444"/>
          </a:xfrm>
          <a:prstGeom prst="rect">
            <a:avLst/>
          </a:prstGeom>
          <a:gradFill>
            <a:gsLst>
              <a:gs pos="885">
                <a:srgbClr val="92D050"/>
              </a:gs>
              <a:gs pos="100000">
                <a:srgbClr val="FFFF00"/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1C5B3E0-DA78-4CC5-9792-82A5031E1556}"/>
              </a:ext>
            </a:extLst>
          </p:cNvPr>
          <p:cNvSpPr/>
          <p:nvPr/>
        </p:nvSpPr>
        <p:spPr>
          <a:xfrm>
            <a:off x="3954965" y="5209270"/>
            <a:ext cx="6600971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962A95D-709B-423E-B40E-A449099C1C92}"/>
              </a:ext>
            </a:extLst>
          </p:cNvPr>
          <p:cNvSpPr/>
          <p:nvPr/>
        </p:nvSpPr>
        <p:spPr>
          <a:xfrm>
            <a:off x="3958775" y="4627584"/>
            <a:ext cx="6587369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0742990-4B5D-4D84-8B00-EC4E96B3721D}"/>
              </a:ext>
            </a:extLst>
          </p:cNvPr>
          <p:cNvSpPr/>
          <p:nvPr/>
        </p:nvSpPr>
        <p:spPr>
          <a:xfrm>
            <a:off x="3958443" y="3641191"/>
            <a:ext cx="6594838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DB2EF5F-1BFD-4B53-8BCD-02F202B282E9}"/>
              </a:ext>
            </a:extLst>
          </p:cNvPr>
          <p:cNvSpPr/>
          <p:nvPr/>
        </p:nvSpPr>
        <p:spPr>
          <a:xfrm>
            <a:off x="5770497" y="4236848"/>
            <a:ext cx="4782784" cy="10983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72D4CEE-2B10-404E-B152-50337EE6DDAC}"/>
              </a:ext>
            </a:extLst>
          </p:cNvPr>
          <p:cNvSpPr/>
          <p:nvPr/>
        </p:nvSpPr>
        <p:spPr>
          <a:xfrm>
            <a:off x="3959713" y="2850792"/>
            <a:ext cx="6586428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EDE1011-9B1D-47AD-BA18-1BBB4F0F4141}"/>
              </a:ext>
            </a:extLst>
          </p:cNvPr>
          <p:cNvSpPr/>
          <p:nvPr/>
        </p:nvSpPr>
        <p:spPr>
          <a:xfrm>
            <a:off x="3957129" y="5792818"/>
            <a:ext cx="6596152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957842" y="1494245"/>
            <a:ext cx="6595440" cy="126010"/>
            <a:chOff x="3957842" y="1494245"/>
            <a:chExt cx="6595440" cy="12601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C9338A0-48F1-4C42-9A7F-C4435AD6E745}"/>
                </a:ext>
              </a:extLst>
            </p:cNvPr>
            <p:cNvSpPr/>
            <p:nvPr/>
          </p:nvSpPr>
          <p:spPr>
            <a:xfrm>
              <a:off x="3957842" y="1496811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6A23B2-6A78-4AE5-A3C2-7EA12B97755E}"/>
                </a:ext>
              </a:extLst>
            </p:cNvPr>
            <p:cNvSpPr/>
            <p:nvPr/>
          </p:nvSpPr>
          <p:spPr>
            <a:xfrm>
              <a:off x="7316440" y="1494245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60493" y="1881312"/>
            <a:ext cx="6595440" cy="126010"/>
            <a:chOff x="3960493" y="1881312"/>
            <a:chExt cx="6595440" cy="12601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8DB594A-E037-4DB3-B5E9-D2B7326D4102}"/>
                </a:ext>
              </a:extLst>
            </p:cNvPr>
            <p:cNvSpPr/>
            <p:nvPr/>
          </p:nvSpPr>
          <p:spPr>
            <a:xfrm>
              <a:off x="3960493" y="1883878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B543A33-DB8D-49B8-8CB3-4CAD0A8D6DB7}"/>
                </a:ext>
              </a:extLst>
            </p:cNvPr>
            <p:cNvSpPr/>
            <p:nvPr/>
          </p:nvSpPr>
          <p:spPr>
            <a:xfrm>
              <a:off x="7319091" y="1881312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58900" y="2461521"/>
            <a:ext cx="6595440" cy="126010"/>
            <a:chOff x="3958900" y="2461521"/>
            <a:chExt cx="6595440" cy="12601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E347FF4-1743-49E0-B670-03CC1EE4E38C}"/>
                </a:ext>
              </a:extLst>
            </p:cNvPr>
            <p:cNvSpPr/>
            <p:nvPr/>
          </p:nvSpPr>
          <p:spPr>
            <a:xfrm>
              <a:off x="3958900" y="2464087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3D96258-B7A0-4A96-9430-237BF9FF3E84}"/>
                </a:ext>
              </a:extLst>
            </p:cNvPr>
            <p:cNvSpPr/>
            <p:nvPr/>
          </p:nvSpPr>
          <p:spPr>
            <a:xfrm>
              <a:off x="7317498" y="2461521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06A3DFEA-9E60-4F72-9975-D9967BF0F56D}"/>
              </a:ext>
            </a:extLst>
          </p:cNvPr>
          <p:cNvSpPr/>
          <p:nvPr/>
        </p:nvSpPr>
        <p:spPr>
          <a:xfrm>
            <a:off x="3957274" y="2269353"/>
            <a:ext cx="6592499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959827" y="3047188"/>
            <a:ext cx="6593454" cy="126740"/>
            <a:chOff x="3959827" y="3047188"/>
            <a:chExt cx="6593454" cy="126740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5D371FA-B2D6-4A90-94FA-AF07033F9E80}"/>
                </a:ext>
              </a:extLst>
            </p:cNvPr>
            <p:cNvSpPr/>
            <p:nvPr/>
          </p:nvSpPr>
          <p:spPr>
            <a:xfrm>
              <a:off x="3959827" y="3047188"/>
              <a:ext cx="4930173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1C065DB-DD5A-42A5-AC48-E91CC1F248D5}"/>
                </a:ext>
              </a:extLst>
            </p:cNvPr>
            <p:cNvSpPr/>
            <p:nvPr/>
          </p:nvSpPr>
          <p:spPr>
            <a:xfrm flipV="1">
              <a:off x="8890000" y="3047364"/>
              <a:ext cx="1663281" cy="126564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92D050"/>
                </a:gs>
                <a:gs pos="50000">
                  <a:srgbClr val="FFFF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27983" y="3240262"/>
            <a:ext cx="5325298" cy="126740"/>
            <a:chOff x="5227983" y="3240262"/>
            <a:chExt cx="5325298" cy="126740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34F2FBC-F69D-4C2A-BD29-72A67CA8BADF}"/>
                </a:ext>
              </a:extLst>
            </p:cNvPr>
            <p:cNvSpPr/>
            <p:nvPr/>
          </p:nvSpPr>
          <p:spPr>
            <a:xfrm>
              <a:off x="5227983" y="3240262"/>
              <a:ext cx="3981925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6532EEE-154D-417F-9360-190FAB31D869}"/>
                </a:ext>
              </a:extLst>
            </p:cNvPr>
            <p:cNvSpPr/>
            <p:nvPr/>
          </p:nvSpPr>
          <p:spPr>
            <a:xfrm flipV="1">
              <a:off x="9209908" y="3240438"/>
              <a:ext cx="1343373" cy="126564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92D050"/>
                </a:gs>
                <a:gs pos="50000">
                  <a:srgbClr val="FFFF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54962" y="3431824"/>
            <a:ext cx="6595440" cy="126010"/>
            <a:chOff x="3954962" y="3431824"/>
            <a:chExt cx="6595440" cy="126010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A16D4DF-325E-4032-BC60-D85F37758BE0}"/>
                </a:ext>
              </a:extLst>
            </p:cNvPr>
            <p:cNvSpPr/>
            <p:nvPr/>
          </p:nvSpPr>
          <p:spPr>
            <a:xfrm>
              <a:off x="3954962" y="3434390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B2FF635-6D40-4361-BFD2-D883097342D3}"/>
                </a:ext>
              </a:extLst>
            </p:cNvPr>
            <p:cNvSpPr/>
            <p:nvPr/>
          </p:nvSpPr>
          <p:spPr>
            <a:xfrm>
              <a:off x="7313560" y="3431824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63307" y="4820278"/>
            <a:ext cx="6589974" cy="125051"/>
            <a:chOff x="3963307" y="4820278"/>
            <a:chExt cx="6589974" cy="125051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074D1F7-7F81-4D0F-AAC2-8DC529356F3C}"/>
                </a:ext>
              </a:extLst>
            </p:cNvPr>
            <p:cNvSpPr/>
            <p:nvPr/>
          </p:nvSpPr>
          <p:spPr>
            <a:xfrm>
              <a:off x="3963307" y="4820278"/>
              <a:ext cx="2743200" cy="125051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FFFF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376B209-3ED2-48A2-AFDE-A2F38E23D19B}"/>
                </a:ext>
              </a:extLst>
            </p:cNvPr>
            <p:cNvSpPr/>
            <p:nvPr/>
          </p:nvSpPr>
          <p:spPr>
            <a:xfrm>
              <a:off x="6706507" y="4820747"/>
              <a:ext cx="3846774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58474" y="5590563"/>
            <a:ext cx="6589974" cy="125051"/>
            <a:chOff x="3958474" y="5590563"/>
            <a:chExt cx="6589974" cy="125051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2788065-89AC-4A95-A68F-FF2AC102214C}"/>
                </a:ext>
              </a:extLst>
            </p:cNvPr>
            <p:cNvSpPr/>
            <p:nvPr/>
          </p:nvSpPr>
          <p:spPr>
            <a:xfrm>
              <a:off x="3958474" y="5590563"/>
              <a:ext cx="2743200" cy="125051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FFFF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FE111A15-751E-4E3C-928F-F66B57C7B8EF}"/>
                </a:ext>
              </a:extLst>
            </p:cNvPr>
            <p:cNvSpPr/>
            <p:nvPr/>
          </p:nvSpPr>
          <p:spPr>
            <a:xfrm>
              <a:off x="6701674" y="5591032"/>
              <a:ext cx="3846774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681E9EB4-3F12-4F6C-BD6B-0C29480331B4}"/>
              </a:ext>
            </a:extLst>
          </p:cNvPr>
          <p:cNvSpPr/>
          <p:nvPr/>
        </p:nvSpPr>
        <p:spPr>
          <a:xfrm>
            <a:off x="9068599" y="1199560"/>
            <a:ext cx="1578546" cy="876022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605B95B-F993-4E66-8134-C3063AF0CAFB}"/>
              </a:ext>
            </a:extLst>
          </p:cNvPr>
          <p:cNvSpPr/>
          <p:nvPr/>
        </p:nvSpPr>
        <p:spPr>
          <a:xfrm>
            <a:off x="9068599" y="2778737"/>
            <a:ext cx="1578546" cy="876022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83F1D3B-A5A8-42DB-B624-9B6C211F0008}"/>
              </a:ext>
            </a:extLst>
          </p:cNvPr>
          <p:cNvSpPr/>
          <p:nvPr/>
        </p:nvSpPr>
        <p:spPr>
          <a:xfrm>
            <a:off x="9058409" y="3876638"/>
            <a:ext cx="1578546" cy="485920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D7B6BA3-1860-40F7-BDB6-FE4B6E3453F6}"/>
              </a:ext>
            </a:extLst>
          </p:cNvPr>
          <p:cNvSpPr/>
          <p:nvPr/>
        </p:nvSpPr>
        <p:spPr>
          <a:xfrm>
            <a:off x="5225482" y="4645167"/>
            <a:ext cx="1578546" cy="485920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B288DCF-724A-43F7-9D0C-1885D5131941}"/>
              </a:ext>
            </a:extLst>
          </p:cNvPr>
          <p:cNvSpPr/>
          <p:nvPr/>
        </p:nvSpPr>
        <p:spPr>
          <a:xfrm>
            <a:off x="5250242" y="5408842"/>
            <a:ext cx="1578546" cy="485920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3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518FF2F5-6D46-4EF3-98F7-BD65C62A402B}"/>
              </a:ext>
            </a:extLst>
          </p:cNvPr>
          <p:cNvSpPr txBox="1"/>
          <p:nvPr/>
        </p:nvSpPr>
        <p:spPr>
          <a:xfrm>
            <a:off x="491462" y="482368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Top-Level Risk Assessment (2020) – Focus Areas</a:t>
            </a:r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258CEC35-7B67-4D5E-B357-52520CCB871A}"/>
              </a:ext>
            </a:extLst>
          </p:cNvPr>
          <p:cNvSpPr txBox="1">
            <a:spLocks/>
          </p:cNvSpPr>
          <p:nvPr/>
        </p:nvSpPr>
        <p:spPr>
          <a:xfrm>
            <a:off x="491461" y="1124745"/>
            <a:ext cx="11196955" cy="4784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Long term continuity risk for critical sensors (e.g., Microwave and Hyperspectral Sounders and Multipurpose Imagers) in the early morning orbit towards the end of the decade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CMA planning underway for a follow-on to FY-3E in the early morning orbit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 WMO Tiger Team is assessing the benefit of the early morning orbit to inform CMA’s plans</a:t>
            </a:r>
            <a:endParaRPr lang="en-GB" sz="16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Continuity risk for the number and geographic distribution of radio occultations; especially in the low- to mid- latitudes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Recommendation to CGMS members to fly RO sensor on tropical missions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Long term plans for Atmospheric Chemistry observations need to be confirmed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Long term continuity risk for Microwave Imager in the early morning orbit;  ~6GHz capability for all-weather sea surface temperatures is critical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NOAA to confirm U.S. plans for early morning coverage</a:t>
            </a:r>
          </a:p>
        </p:txBody>
      </p:sp>
    </p:spTree>
    <p:extLst>
      <p:ext uri="{BB962C8B-B14F-4D97-AF65-F5344CB8AC3E}">
        <p14:creationId xmlns:p14="http://schemas.microsoft.com/office/powerpoint/2010/main" val="270462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518FF2F5-6D46-4EF3-98F7-BD65C62A402B}"/>
              </a:ext>
            </a:extLst>
          </p:cNvPr>
          <p:cNvSpPr txBox="1"/>
          <p:nvPr/>
        </p:nvSpPr>
        <p:spPr>
          <a:xfrm>
            <a:off x="491462" y="532064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Top-Level Risk Assessment (2020) – Focus Areas</a:t>
            </a:r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258CEC35-7B67-4D5E-B357-52520CCB871A}"/>
              </a:ext>
            </a:extLst>
          </p:cNvPr>
          <p:cNvSpPr txBox="1">
            <a:spLocks/>
          </p:cNvSpPr>
          <p:nvPr/>
        </p:nvSpPr>
        <p:spPr>
          <a:xfrm>
            <a:off x="491461" y="1124745"/>
            <a:ext cx="11246651" cy="4784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No long term plans for a Precipitation Radar sensor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CMA should confirm plans beyond FY-3RM-1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No long term plans for a </a:t>
            </a:r>
            <a:r>
              <a:rPr lang="en-GB" sz="2000" dirty="0" err="1">
                <a:solidFill>
                  <a:schemeClr val="tx2"/>
                </a:solidFill>
              </a:rPr>
              <a:t>Scatterometer</a:t>
            </a:r>
            <a:r>
              <a:rPr lang="en-GB" sz="2000" dirty="0">
                <a:solidFill>
                  <a:schemeClr val="tx2"/>
                </a:solidFill>
              </a:rPr>
              <a:t> senor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ISRO should confirm plans beyond Oceansat-3A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Risk of a gap in Coronagraph and Plasma Analyser sensors in the near term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ISRO should confirm launch plans and capabilities of Aditya-L1 mission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Users should develop contingency plans for potential gaps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8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DCA5E0F-61C8-4B27-AED0-4610CB46E776}"/>
              </a:ext>
            </a:extLst>
          </p:cNvPr>
          <p:cNvSpPr txBox="1"/>
          <p:nvPr/>
        </p:nvSpPr>
        <p:spPr>
          <a:xfrm>
            <a:off x="52720" y="432676"/>
            <a:ext cx="6043280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Radio Occultation (Atmospheric Temperature, Humidity, and Ionospheric Electron Density)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C0E95A-2C9C-4992-8FED-FDF3F8648659}"/>
              </a:ext>
            </a:extLst>
          </p:cNvPr>
          <p:cNvSpPr txBox="1"/>
          <p:nvPr/>
        </p:nvSpPr>
        <p:spPr>
          <a:xfrm>
            <a:off x="6096000" y="419720"/>
            <a:ext cx="6043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Minimum of 6000 occultations from </a:t>
            </a:r>
            <a:r>
              <a:rPr lang="en-GB" sz="1400" dirty="0">
                <a:solidFill>
                  <a:srgbClr val="7030A0"/>
                </a:solidFill>
              </a:rPr>
              <a:t>low inclination orbits</a:t>
            </a:r>
            <a:r>
              <a:rPr lang="en-GB" sz="1400" dirty="0"/>
              <a:t>, 1000 occultation from </a:t>
            </a:r>
            <a:r>
              <a:rPr lang="en-GB" sz="1400" dirty="0">
                <a:solidFill>
                  <a:srgbClr val="FF00FF"/>
                </a:solidFill>
              </a:rPr>
              <a:t>drifting high inclination orbits</a:t>
            </a:r>
            <a:r>
              <a:rPr lang="en-GB" sz="1400" dirty="0"/>
              <a:t>, and 7600 occultations from </a:t>
            </a:r>
            <a:r>
              <a:rPr lang="en-GB" sz="1400" b="1" dirty="0">
                <a:solidFill>
                  <a:srgbClr val="0070C0"/>
                </a:solidFill>
              </a:rPr>
              <a:t>sun-synchronous orbits</a:t>
            </a:r>
            <a:r>
              <a:rPr lang="en-GB" sz="1400" dirty="0"/>
              <a:t>. </a:t>
            </a:r>
            <a:r>
              <a:rPr lang="en-US" sz="1400" b="1" dirty="0"/>
              <a:t> </a:t>
            </a:r>
          </a:p>
        </p:txBody>
      </p:sp>
      <p:cxnSp>
        <p:nvCxnSpPr>
          <p:cNvPr id="6" name="OTLSHAPE_T_78c82fd6396048a1a041eed8058fcead_HorizontalConnector1"/>
          <p:cNvCxnSpPr/>
          <p:nvPr>
            <p:custDataLst>
              <p:tags r:id="rId1"/>
            </p:custDataLst>
          </p:nvPr>
        </p:nvCxnSpPr>
        <p:spPr>
          <a:xfrm>
            <a:off x="740621" y="5400888"/>
            <a:ext cx="489458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T_ce853565643248448e12c99a2a906e48_HorizontalConnector1"/>
          <p:cNvCxnSpPr/>
          <p:nvPr>
            <p:custDataLst>
              <p:tags r:id="rId2"/>
            </p:custDataLst>
          </p:nvPr>
        </p:nvCxnSpPr>
        <p:spPr>
          <a:xfrm>
            <a:off x="746972" y="4765653"/>
            <a:ext cx="118924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_7d7d9fcbd6a54a57bd58e858c22c7744_HorizontalConnector1"/>
          <p:cNvCxnSpPr/>
          <p:nvPr>
            <p:custDataLst>
              <p:tags r:id="rId3"/>
            </p:custDataLst>
          </p:nvPr>
        </p:nvCxnSpPr>
        <p:spPr>
          <a:xfrm>
            <a:off x="445432" y="1727707"/>
            <a:ext cx="118189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_7d7d9fcbd6a54a57bd58e858c22c7744_Title"/>
          <p:cNvSpPr txBox="1"/>
          <p:nvPr>
            <p:custDataLst>
              <p:tags r:id="rId4"/>
            </p:custDataLst>
          </p:nvPr>
        </p:nvSpPr>
        <p:spPr>
          <a:xfrm>
            <a:off x="67077" y="1642448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FY-3E</a:t>
            </a:r>
          </a:p>
        </p:txBody>
      </p:sp>
      <p:sp>
        <p:nvSpPr>
          <p:cNvPr id="12" name="OTLSHAPE_T_ce853565643248448e12c99a2a906e48_Shape"/>
          <p:cNvSpPr/>
          <p:nvPr>
            <p:custDataLst>
              <p:tags r:id="rId5"/>
            </p:custDataLst>
          </p:nvPr>
        </p:nvSpPr>
        <p:spPr>
          <a:xfrm>
            <a:off x="983400" y="4650161"/>
            <a:ext cx="6823889" cy="213311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00F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T_ce853565643248448e12c99a2a906e48_Title"/>
          <p:cNvSpPr txBox="1"/>
          <p:nvPr>
            <p:custDataLst>
              <p:tags r:id="rId6"/>
            </p:custDataLst>
          </p:nvPr>
        </p:nvSpPr>
        <p:spPr>
          <a:xfrm>
            <a:off x="67077" y="4622134"/>
            <a:ext cx="900093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Jason-CS 1</a:t>
            </a:r>
          </a:p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Sentinel-6 MF*</a:t>
            </a:r>
          </a:p>
        </p:txBody>
      </p:sp>
      <p:sp>
        <p:nvSpPr>
          <p:cNvPr id="14" name="OTLSHAPE_T_78c82fd6396048a1a041eed8058fcead_Shape"/>
          <p:cNvSpPr/>
          <p:nvPr>
            <p:custDataLst>
              <p:tags r:id="rId7"/>
            </p:custDataLst>
          </p:nvPr>
        </p:nvSpPr>
        <p:spPr>
          <a:xfrm>
            <a:off x="5635207" y="5299288"/>
            <a:ext cx="612648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00F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T_78c82fd6396048a1a041eed8058fcead_Title"/>
          <p:cNvSpPr txBox="1"/>
          <p:nvPr>
            <p:custDataLst>
              <p:tags r:id="rId8"/>
            </p:custDataLst>
          </p:nvPr>
        </p:nvSpPr>
        <p:spPr>
          <a:xfrm>
            <a:off x="67077" y="5244490"/>
            <a:ext cx="73445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Jason-CS 2</a:t>
            </a:r>
          </a:p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Sentinel 6B*</a:t>
            </a:r>
          </a:p>
        </p:txBody>
      </p:sp>
      <p:sp>
        <p:nvSpPr>
          <p:cNvPr id="1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1411389" y="6620287"/>
            <a:ext cx="761404" cy="247650"/>
          </a:xfrm>
          <a:prstGeom prst="rect">
            <a:avLst/>
          </a:prstGeom>
        </p:spPr>
        <p:txBody>
          <a:bodyPr/>
          <a:lstStyle/>
          <a:p>
            <a:fld id="{D974636D-B704-4F8C-ADE4-5B0E195695B2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17" name="OTLSHAPE_T_7d7d9fcbd6a54a57bd58e858c22c7744_HorizontalConnector1"/>
          <p:cNvCxnSpPr/>
          <p:nvPr>
            <p:custDataLst>
              <p:tags r:id="rId9"/>
            </p:custDataLst>
          </p:nvPr>
        </p:nvCxnSpPr>
        <p:spPr>
          <a:xfrm>
            <a:off x="445432" y="1727707"/>
            <a:ext cx="118189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_7d7d9fcbd6a54a57bd58e858c22c7744_HorizontalConnector1"/>
          <p:cNvCxnSpPr/>
          <p:nvPr>
            <p:custDataLst>
              <p:tags r:id="rId10"/>
            </p:custDataLst>
          </p:nvPr>
        </p:nvCxnSpPr>
        <p:spPr>
          <a:xfrm>
            <a:off x="445432" y="1727707"/>
            <a:ext cx="118189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_7d7d9fcbd6a54a57bd58e858c22c7744_Shape"/>
          <p:cNvSpPr/>
          <p:nvPr>
            <p:custDataLst>
              <p:tags r:id="rId11"/>
            </p:custDataLst>
          </p:nvPr>
        </p:nvSpPr>
        <p:spPr>
          <a:xfrm>
            <a:off x="1497448" y="1625867"/>
            <a:ext cx="7113151" cy="174334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OTLSHAPE_T_022646245ff74435a5bbae73b7e240d1_HorizontalConnector1"/>
          <p:cNvCxnSpPr/>
          <p:nvPr>
            <p:custDataLst>
              <p:tags r:id="rId12"/>
            </p:custDataLst>
          </p:nvPr>
        </p:nvCxnSpPr>
        <p:spPr>
          <a:xfrm>
            <a:off x="473118" y="1449191"/>
            <a:ext cx="55397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4df40400cccb4f6ebb5f8ee0b141a2a9_HorizontalConnector1"/>
          <p:cNvCxnSpPr/>
          <p:nvPr>
            <p:custDataLst>
              <p:tags r:id="rId13"/>
            </p:custDataLst>
          </p:nvPr>
        </p:nvCxnSpPr>
        <p:spPr>
          <a:xfrm>
            <a:off x="473118" y="1182491"/>
            <a:ext cx="54762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_4df40400cccb4f6ebb5f8ee0b141a2a9_Shape"/>
          <p:cNvSpPr/>
          <p:nvPr>
            <p:custDataLst>
              <p:tags r:id="rId14"/>
            </p:custDataLst>
          </p:nvPr>
        </p:nvSpPr>
        <p:spPr>
          <a:xfrm>
            <a:off x="987736" y="1080891"/>
            <a:ext cx="903873" cy="187531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T_4df40400cccb4f6ebb5f8ee0b141a2a9_Title"/>
          <p:cNvSpPr txBox="1"/>
          <p:nvPr>
            <p:custDataLst>
              <p:tags r:id="rId15"/>
            </p:custDataLst>
          </p:nvPr>
        </p:nvSpPr>
        <p:spPr>
          <a:xfrm>
            <a:off x="67077" y="1097852"/>
            <a:ext cx="3429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FY-3C</a:t>
            </a:r>
          </a:p>
        </p:txBody>
      </p:sp>
      <p:sp>
        <p:nvSpPr>
          <p:cNvPr id="24" name="OTLSHAPE_T_022646245ff74435a5bbae73b7e240d1_Shape"/>
          <p:cNvSpPr/>
          <p:nvPr>
            <p:custDataLst>
              <p:tags r:id="rId16"/>
            </p:custDataLst>
          </p:nvPr>
        </p:nvSpPr>
        <p:spPr>
          <a:xfrm>
            <a:off x="987736" y="1347591"/>
            <a:ext cx="3120560" cy="176541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T_022646245ff74435a5bbae73b7e240d1_Title"/>
          <p:cNvSpPr txBox="1"/>
          <p:nvPr>
            <p:custDataLst>
              <p:tags r:id="rId17"/>
            </p:custDataLst>
          </p:nvPr>
        </p:nvSpPr>
        <p:spPr>
          <a:xfrm>
            <a:off x="67077" y="1364552"/>
            <a:ext cx="35202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FY-3D</a:t>
            </a:r>
          </a:p>
        </p:txBody>
      </p:sp>
      <p:cxnSp>
        <p:nvCxnSpPr>
          <p:cNvPr id="26" name="OTLSHAPE_T_88a55930e4504b029496ef3f61b90272_HorizontalConnector1"/>
          <p:cNvCxnSpPr/>
          <p:nvPr>
            <p:custDataLst>
              <p:tags r:id="rId18"/>
            </p:custDataLst>
          </p:nvPr>
        </p:nvCxnSpPr>
        <p:spPr>
          <a:xfrm>
            <a:off x="632333" y="2562201"/>
            <a:ext cx="37723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61f89bd2e496400c8a7cc45c36cd55ad_HorizontalConnector1"/>
          <p:cNvCxnSpPr/>
          <p:nvPr>
            <p:custDataLst>
              <p:tags r:id="rId19"/>
            </p:custDataLst>
          </p:nvPr>
        </p:nvCxnSpPr>
        <p:spPr>
          <a:xfrm>
            <a:off x="636693" y="2295501"/>
            <a:ext cx="37287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f9411c972d3d4581b5959d17f845abdb_HorizontalConnector1"/>
          <p:cNvCxnSpPr/>
          <p:nvPr>
            <p:custDataLst>
              <p:tags r:id="rId20"/>
            </p:custDataLst>
          </p:nvPr>
        </p:nvCxnSpPr>
        <p:spPr>
          <a:xfrm>
            <a:off x="643043" y="2028801"/>
            <a:ext cx="36652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TLSHAPE_T_f9411c972d3d4581b5959d17f845abdb_Shape"/>
          <p:cNvSpPr/>
          <p:nvPr>
            <p:custDataLst>
              <p:tags r:id="rId21"/>
            </p:custDataLst>
          </p:nvPr>
        </p:nvSpPr>
        <p:spPr>
          <a:xfrm>
            <a:off x="1009565" y="1927201"/>
            <a:ext cx="1854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0" name="OTLSHAPE_T_61f89bd2e496400c8a7cc45c36cd55ad_Shape"/>
          <p:cNvSpPr/>
          <p:nvPr>
            <p:custDataLst>
              <p:tags r:id="rId22"/>
            </p:custDataLst>
          </p:nvPr>
        </p:nvSpPr>
        <p:spPr>
          <a:xfrm>
            <a:off x="1009565" y="2168877"/>
            <a:ext cx="4005750" cy="228224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1" name="OTLSHAPE_T_61f89bd2e496400c8a7cc45c36cd55ad_Title"/>
          <p:cNvSpPr txBox="1"/>
          <p:nvPr>
            <p:custDataLst>
              <p:tags r:id="rId23"/>
            </p:custDataLst>
          </p:nvPr>
        </p:nvSpPr>
        <p:spPr>
          <a:xfrm>
            <a:off x="67077" y="2210242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Metop-B</a:t>
            </a:r>
          </a:p>
        </p:txBody>
      </p:sp>
      <p:sp>
        <p:nvSpPr>
          <p:cNvPr id="32" name="OTLSHAPE_T_88a55930e4504b029496ef3f61b90272_Shape"/>
          <p:cNvSpPr/>
          <p:nvPr>
            <p:custDataLst>
              <p:tags r:id="rId24"/>
            </p:custDataLst>
          </p:nvPr>
        </p:nvSpPr>
        <p:spPr>
          <a:xfrm>
            <a:off x="1009565" y="2442018"/>
            <a:ext cx="4949494" cy="221783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3" name="OTLSHAPE_T_88a55930e4504b029496ef3f61b90272_Title"/>
          <p:cNvSpPr txBox="1"/>
          <p:nvPr>
            <p:custDataLst>
              <p:tags r:id="rId25"/>
            </p:custDataLst>
          </p:nvPr>
        </p:nvSpPr>
        <p:spPr>
          <a:xfrm>
            <a:off x="67077" y="2476942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Metop-C</a:t>
            </a:r>
          </a:p>
        </p:txBody>
      </p:sp>
      <p:cxnSp>
        <p:nvCxnSpPr>
          <p:cNvPr id="34" name="OTLSHAPE_T_237308a754c04e399c906058f4aa4d57_HorizontalConnector1"/>
          <p:cNvCxnSpPr/>
          <p:nvPr>
            <p:custDataLst>
              <p:tags r:id="rId26"/>
            </p:custDataLst>
          </p:nvPr>
        </p:nvCxnSpPr>
        <p:spPr>
          <a:xfrm>
            <a:off x="894164" y="3106747"/>
            <a:ext cx="521208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c1d3f5d4595b4875a2eb6356942244a3_HorizontalConnector1"/>
          <p:cNvCxnSpPr/>
          <p:nvPr>
            <p:custDataLst>
              <p:tags r:id="rId27"/>
            </p:custDataLst>
          </p:nvPr>
        </p:nvCxnSpPr>
        <p:spPr>
          <a:xfrm>
            <a:off x="900515" y="2840047"/>
            <a:ext cx="411480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TLSHAPE_T_c1d3f5d4595b4875a2eb6356942244a3_Shape"/>
          <p:cNvSpPr/>
          <p:nvPr>
            <p:custDataLst>
              <p:tags r:id="rId28"/>
            </p:custDataLst>
          </p:nvPr>
        </p:nvSpPr>
        <p:spPr>
          <a:xfrm>
            <a:off x="4108296" y="2685846"/>
            <a:ext cx="6168919" cy="192301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7" name="OTLSHAPE_T_c1d3f5d4595b4875a2eb6356942244a3_Title"/>
          <p:cNvSpPr txBox="1"/>
          <p:nvPr>
            <p:custDataLst>
              <p:tags r:id="rId29"/>
            </p:custDataLst>
          </p:nvPr>
        </p:nvSpPr>
        <p:spPr>
          <a:xfrm>
            <a:off x="67077" y="2754788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 err="1">
                <a:solidFill>
                  <a:schemeClr val="dk1"/>
                </a:solidFill>
                <a:latin typeface="Calibri" panose="020F0502020204030204" pitchFamily="34" charset="0"/>
              </a:rPr>
              <a:t>Metop</a:t>
            </a:r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-SG A1</a:t>
            </a:r>
          </a:p>
        </p:txBody>
      </p:sp>
      <p:sp>
        <p:nvSpPr>
          <p:cNvPr id="38" name="OTLSHAPE_T_237308a754c04e399c906058f4aa4d57_Shape"/>
          <p:cNvSpPr/>
          <p:nvPr>
            <p:custDataLst>
              <p:tags r:id="rId30"/>
            </p:custDataLst>
          </p:nvPr>
        </p:nvSpPr>
        <p:spPr>
          <a:xfrm>
            <a:off x="5032410" y="2941647"/>
            <a:ext cx="6729277" cy="202424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9" name="OTLSHAPE_T_237308a754c04e399c906058f4aa4d57_Title"/>
          <p:cNvSpPr txBox="1"/>
          <p:nvPr>
            <p:custDataLst>
              <p:tags r:id="rId31"/>
            </p:custDataLst>
          </p:nvPr>
        </p:nvSpPr>
        <p:spPr>
          <a:xfrm>
            <a:off x="67077" y="3021487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 err="1">
                <a:solidFill>
                  <a:schemeClr val="dk1"/>
                </a:solidFill>
                <a:latin typeface="Calibri" panose="020F0502020204030204" pitchFamily="34" charset="0"/>
              </a:rPr>
              <a:t>Metop</a:t>
            </a:r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-SG B1</a:t>
            </a:r>
          </a:p>
        </p:txBody>
      </p:sp>
      <p:cxnSp>
        <p:nvCxnSpPr>
          <p:cNvPr id="40" name="OTLSHAPE_T_3bb0440de3e24b27a232ace5d0f65362_HorizontalConnector1"/>
          <p:cNvCxnSpPr/>
          <p:nvPr>
            <p:custDataLst>
              <p:tags r:id="rId32"/>
            </p:custDataLst>
          </p:nvPr>
        </p:nvCxnSpPr>
        <p:spPr>
          <a:xfrm>
            <a:off x="900515" y="3384594"/>
            <a:ext cx="1033272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TLSHAPE_T_3bb0440de3e24b27a232ace5d0f65362_Shape"/>
          <p:cNvSpPr/>
          <p:nvPr>
            <p:custDataLst>
              <p:tags r:id="rId33"/>
            </p:custDataLst>
          </p:nvPr>
        </p:nvSpPr>
        <p:spPr>
          <a:xfrm>
            <a:off x="10405932" y="3246773"/>
            <a:ext cx="1427876" cy="21956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42" name="OTLSHAPE_T_3bb0440de3e24b27a232ace5d0f65362_Title"/>
          <p:cNvSpPr txBox="1"/>
          <p:nvPr>
            <p:custDataLst>
              <p:tags r:id="rId34"/>
            </p:custDataLst>
          </p:nvPr>
        </p:nvSpPr>
        <p:spPr>
          <a:xfrm>
            <a:off x="67077" y="3299334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 err="1">
                <a:solidFill>
                  <a:schemeClr val="dk1"/>
                </a:solidFill>
                <a:latin typeface="Calibri" panose="020F0502020204030204" pitchFamily="34" charset="0"/>
              </a:rPr>
              <a:t>Metop</a:t>
            </a:r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-SG A2</a:t>
            </a:r>
          </a:p>
        </p:txBody>
      </p:sp>
      <p:sp>
        <p:nvSpPr>
          <p:cNvPr id="43" name="OTLSHAPE_T_f9411c972d3d4581b5959d17f845abdb_Title"/>
          <p:cNvSpPr txBox="1"/>
          <p:nvPr>
            <p:custDataLst>
              <p:tags r:id="rId35"/>
            </p:custDataLst>
          </p:nvPr>
        </p:nvSpPr>
        <p:spPr>
          <a:xfrm>
            <a:off x="67077" y="1954683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 err="1">
                <a:solidFill>
                  <a:schemeClr val="dk1"/>
                </a:solidFill>
                <a:latin typeface="Calibri" panose="020F0502020204030204" pitchFamily="34" charset="0"/>
              </a:rPr>
              <a:t>Metop</a:t>
            </a:r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-A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69087" y="5942270"/>
            <a:ext cx="11784826" cy="694055"/>
            <a:chOff x="169087" y="6091355"/>
            <a:chExt cx="11784826" cy="694055"/>
          </a:xfrm>
        </p:grpSpPr>
        <p:sp>
          <p:nvSpPr>
            <p:cNvPr id="45" name="OTLSHAPE_TB_00000000000000000000000000000000_LeftEndCaps"/>
            <p:cNvSpPr txBox="1"/>
            <p:nvPr>
              <p:custDataLst>
                <p:tags r:id="rId53"/>
              </p:custDataLst>
            </p:nvPr>
          </p:nvSpPr>
          <p:spPr>
            <a:xfrm>
              <a:off x="169087" y="6480528"/>
              <a:ext cx="451662" cy="27906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US" b="1" spc="-38" dirty="0">
                  <a:solidFill>
                    <a:schemeClr val="accent2"/>
                  </a:solidFill>
                  <a:latin typeface="Calibri" panose="020F0502020204030204" pitchFamily="34" charset="0"/>
                </a:rPr>
                <a:t>2020</a:t>
              </a:r>
            </a:p>
          </p:txBody>
        </p:sp>
        <p:sp>
          <p:nvSpPr>
            <p:cNvPr id="46" name="OTLSHAPE_TB_00000000000000000000000000000000_RightEndCaps"/>
            <p:cNvSpPr txBox="1"/>
            <p:nvPr>
              <p:custDataLst>
                <p:tags r:id="rId54"/>
              </p:custDataLst>
            </p:nvPr>
          </p:nvSpPr>
          <p:spPr>
            <a:xfrm>
              <a:off x="11321564" y="6480528"/>
              <a:ext cx="580445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b="1" spc="-38" dirty="0">
                  <a:solidFill>
                    <a:schemeClr val="accent2"/>
                  </a:solidFill>
                  <a:latin typeface="Calibri" panose="020F0502020204030204" pitchFamily="34" charset="0"/>
                </a:rPr>
                <a:t>2031</a:t>
              </a:r>
            </a:p>
          </p:txBody>
        </p:sp>
        <p:sp>
          <p:nvSpPr>
            <p:cNvPr id="47" name="OTLSHAPE_TB_00000000000000000000000000000000_ScaleContainer"/>
            <p:cNvSpPr/>
            <p:nvPr>
              <p:custDataLst>
                <p:tags r:id="rId55"/>
              </p:custDataLst>
            </p:nvPr>
          </p:nvSpPr>
          <p:spPr>
            <a:xfrm>
              <a:off x="799860" y="6091355"/>
              <a:ext cx="11154053" cy="381000"/>
            </a:xfrm>
            <a:prstGeom prst="snip2DiagRect">
              <a:avLst>
                <a:gd name="adj1" fmla="val 100000"/>
                <a:gd name="adj2" fmla="val 16667"/>
              </a:avLst>
            </a:prstGeom>
            <a:gradFill flip="none" rotWithShape="1">
              <a:gsLst>
                <a:gs pos="0">
                  <a:srgbClr val="44546A"/>
                </a:gs>
                <a:gs pos="100000">
                  <a:srgbClr val="52667F"/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TLSHAPE_TB_00000000000000000000000000000000_TodayMarkerShape"/>
            <p:cNvSpPr/>
            <p:nvPr>
              <p:custDataLst>
                <p:tags r:id="rId56"/>
              </p:custDataLst>
            </p:nvPr>
          </p:nvSpPr>
          <p:spPr>
            <a:xfrm>
              <a:off x="947173" y="6472355"/>
              <a:ext cx="114300" cy="127000"/>
            </a:xfrm>
            <a:prstGeom prst="triangl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TLSHAPE_TB_00000000000000000000000000000000_TodayMarkerText"/>
            <p:cNvSpPr txBox="1"/>
            <p:nvPr>
              <p:custDataLst>
                <p:tags r:id="rId57"/>
              </p:custDataLst>
            </p:nvPr>
          </p:nvSpPr>
          <p:spPr>
            <a:xfrm>
              <a:off x="821473" y="6599355"/>
              <a:ext cx="368300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200" spc="-12">
                  <a:solidFill>
                    <a:schemeClr val="dk1"/>
                  </a:solidFill>
                  <a:latin typeface="Calibri" panose="020F0502020204030204" pitchFamily="34" charset="0"/>
                </a:rPr>
                <a:t>Today</a:t>
              </a:r>
            </a:p>
          </p:txBody>
        </p:sp>
        <p:sp>
          <p:nvSpPr>
            <p:cNvPr id="51" name="OTLSHAPE_TB_00000000000000000000000000000000_TimescaleInterval1"/>
            <p:cNvSpPr txBox="1"/>
            <p:nvPr>
              <p:custDataLst>
                <p:tags r:id="rId58"/>
              </p:custDataLst>
            </p:nvPr>
          </p:nvSpPr>
          <p:spPr>
            <a:xfrm>
              <a:off x="1028461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2020</a:t>
              </a:r>
            </a:p>
          </p:txBody>
        </p:sp>
        <p:cxnSp>
          <p:nvCxnSpPr>
            <p:cNvPr id="52" name="OTLSHAPE_TB_00000000000000000000000000000000_Separator1"/>
            <p:cNvCxnSpPr/>
            <p:nvPr>
              <p:custDataLst>
                <p:tags r:id="rId59"/>
              </p:custDataLst>
            </p:nvPr>
          </p:nvCxnSpPr>
          <p:spPr>
            <a:xfrm>
              <a:off x="1891609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TLSHAPE_TB_00000000000000000000000000000000_TimescaleInterval2"/>
            <p:cNvSpPr txBox="1"/>
            <p:nvPr>
              <p:custDataLst>
                <p:tags r:id="rId60"/>
              </p:custDataLst>
            </p:nvPr>
          </p:nvSpPr>
          <p:spPr>
            <a:xfrm>
              <a:off x="1955109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2021</a:t>
              </a:r>
            </a:p>
          </p:txBody>
        </p:sp>
        <p:cxnSp>
          <p:nvCxnSpPr>
            <p:cNvPr id="54" name="OTLSHAPE_TB_00000000000000000000000000000000_Separator2"/>
            <p:cNvCxnSpPr/>
            <p:nvPr>
              <p:custDataLst>
                <p:tags r:id="rId61"/>
              </p:custDataLst>
            </p:nvPr>
          </p:nvCxnSpPr>
          <p:spPr>
            <a:xfrm>
              <a:off x="2815725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TLSHAPE_TB_00000000000000000000000000000000_TimescaleInterval3"/>
            <p:cNvSpPr txBox="1"/>
            <p:nvPr>
              <p:custDataLst>
                <p:tags r:id="rId62"/>
              </p:custDataLst>
            </p:nvPr>
          </p:nvSpPr>
          <p:spPr>
            <a:xfrm>
              <a:off x="2879225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2022</a:t>
              </a:r>
            </a:p>
          </p:txBody>
        </p:sp>
        <p:cxnSp>
          <p:nvCxnSpPr>
            <p:cNvPr id="56" name="OTLSHAPE_TB_00000000000000000000000000000000_Separator3"/>
            <p:cNvCxnSpPr/>
            <p:nvPr>
              <p:custDataLst>
                <p:tags r:id="rId63"/>
              </p:custDataLst>
            </p:nvPr>
          </p:nvCxnSpPr>
          <p:spPr>
            <a:xfrm>
              <a:off x="3739841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TLSHAPE_TB_00000000000000000000000000000000_TimescaleInterval4"/>
            <p:cNvSpPr txBox="1"/>
            <p:nvPr>
              <p:custDataLst>
                <p:tags r:id="rId64"/>
              </p:custDataLst>
            </p:nvPr>
          </p:nvSpPr>
          <p:spPr>
            <a:xfrm>
              <a:off x="3803341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2023</a:t>
              </a:r>
            </a:p>
          </p:txBody>
        </p:sp>
        <p:cxnSp>
          <p:nvCxnSpPr>
            <p:cNvPr id="58" name="OTLSHAPE_TB_00000000000000000000000000000000_Separator4"/>
            <p:cNvCxnSpPr/>
            <p:nvPr>
              <p:custDataLst>
                <p:tags r:id="rId65"/>
              </p:custDataLst>
            </p:nvPr>
          </p:nvCxnSpPr>
          <p:spPr>
            <a:xfrm>
              <a:off x="4663956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TLSHAPE_TB_00000000000000000000000000000000_TimescaleInterval5"/>
            <p:cNvSpPr txBox="1"/>
            <p:nvPr>
              <p:custDataLst>
                <p:tags r:id="rId66"/>
              </p:custDataLst>
            </p:nvPr>
          </p:nvSpPr>
          <p:spPr>
            <a:xfrm>
              <a:off x="4727456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2024</a:t>
              </a:r>
            </a:p>
          </p:txBody>
        </p:sp>
        <p:cxnSp>
          <p:nvCxnSpPr>
            <p:cNvPr id="60" name="OTLSHAPE_TB_00000000000000000000000000000000_Separator5"/>
            <p:cNvCxnSpPr/>
            <p:nvPr>
              <p:custDataLst>
                <p:tags r:id="rId67"/>
              </p:custDataLst>
            </p:nvPr>
          </p:nvCxnSpPr>
          <p:spPr>
            <a:xfrm>
              <a:off x="5590604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TLSHAPE_TB_00000000000000000000000000000000_TimescaleInterval6"/>
            <p:cNvSpPr txBox="1"/>
            <p:nvPr>
              <p:custDataLst>
                <p:tags r:id="rId68"/>
              </p:custDataLst>
            </p:nvPr>
          </p:nvSpPr>
          <p:spPr>
            <a:xfrm>
              <a:off x="5654104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2025</a:t>
              </a:r>
            </a:p>
          </p:txBody>
        </p:sp>
        <p:cxnSp>
          <p:nvCxnSpPr>
            <p:cNvPr id="62" name="OTLSHAPE_TB_00000000000000000000000000000000_Separator6"/>
            <p:cNvCxnSpPr/>
            <p:nvPr>
              <p:custDataLst>
                <p:tags r:id="rId69"/>
              </p:custDataLst>
            </p:nvPr>
          </p:nvCxnSpPr>
          <p:spPr>
            <a:xfrm>
              <a:off x="6514720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TLSHAPE_TB_00000000000000000000000000000000_TimescaleInterval7"/>
            <p:cNvSpPr txBox="1"/>
            <p:nvPr>
              <p:custDataLst>
                <p:tags r:id="rId70"/>
              </p:custDataLst>
            </p:nvPr>
          </p:nvSpPr>
          <p:spPr>
            <a:xfrm>
              <a:off x="6578220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2026</a:t>
              </a:r>
            </a:p>
          </p:txBody>
        </p:sp>
        <p:cxnSp>
          <p:nvCxnSpPr>
            <p:cNvPr id="64" name="OTLSHAPE_TB_00000000000000000000000000000000_Separator7"/>
            <p:cNvCxnSpPr/>
            <p:nvPr>
              <p:custDataLst>
                <p:tags r:id="rId71"/>
              </p:custDataLst>
            </p:nvPr>
          </p:nvCxnSpPr>
          <p:spPr>
            <a:xfrm>
              <a:off x="7438835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TLSHAPE_TB_00000000000000000000000000000000_TimescaleInterval8"/>
            <p:cNvSpPr txBox="1"/>
            <p:nvPr>
              <p:custDataLst>
                <p:tags r:id="rId72"/>
              </p:custDataLst>
            </p:nvPr>
          </p:nvSpPr>
          <p:spPr>
            <a:xfrm>
              <a:off x="7502335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2027</a:t>
              </a:r>
            </a:p>
          </p:txBody>
        </p:sp>
        <p:cxnSp>
          <p:nvCxnSpPr>
            <p:cNvPr id="66" name="OTLSHAPE_TB_00000000000000000000000000000000_Separator8"/>
            <p:cNvCxnSpPr/>
            <p:nvPr>
              <p:custDataLst>
                <p:tags r:id="rId73"/>
              </p:custDataLst>
            </p:nvPr>
          </p:nvCxnSpPr>
          <p:spPr>
            <a:xfrm>
              <a:off x="8362952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TLSHAPE_TB_00000000000000000000000000000000_TimescaleInterval9"/>
            <p:cNvSpPr txBox="1"/>
            <p:nvPr>
              <p:custDataLst>
                <p:tags r:id="rId74"/>
              </p:custDataLst>
            </p:nvPr>
          </p:nvSpPr>
          <p:spPr>
            <a:xfrm>
              <a:off x="8426452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2028</a:t>
              </a:r>
            </a:p>
          </p:txBody>
        </p:sp>
        <p:cxnSp>
          <p:nvCxnSpPr>
            <p:cNvPr id="68" name="OTLSHAPE_TB_00000000000000000000000000000000_Separator9"/>
            <p:cNvCxnSpPr/>
            <p:nvPr>
              <p:custDataLst>
                <p:tags r:id="rId75"/>
              </p:custDataLst>
            </p:nvPr>
          </p:nvCxnSpPr>
          <p:spPr>
            <a:xfrm>
              <a:off x="9289599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TLSHAPE_TB_00000000000000000000000000000000_TimescaleInterval10"/>
            <p:cNvSpPr txBox="1"/>
            <p:nvPr>
              <p:custDataLst>
                <p:tags r:id="rId76"/>
              </p:custDataLst>
            </p:nvPr>
          </p:nvSpPr>
          <p:spPr>
            <a:xfrm>
              <a:off x="9353099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>
                  <a:solidFill>
                    <a:schemeClr val="lt1"/>
                  </a:solidFill>
                  <a:latin typeface="Calibri" panose="020F0502020204030204" pitchFamily="34" charset="0"/>
                </a:rPr>
                <a:t>2029</a:t>
              </a:r>
            </a:p>
          </p:txBody>
        </p:sp>
        <p:cxnSp>
          <p:nvCxnSpPr>
            <p:cNvPr id="70" name="OTLSHAPE_TB_00000000000000000000000000000000_Separator10"/>
            <p:cNvCxnSpPr/>
            <p:nvPr>
              <p:custDataLst>
                <p:tags r:id="rId77"/>
              </p:custDataLst>
            </p:nvPr>
          </p:nvCxnSpPr>
          <p:spPr>
            <a:xfrm>
              <a:off x="10213715" y="61548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TLSHAPE_TB_00000000000000000000000000000000_TimescaleInterval11"/>
            <p:cNvSpPr txBox="1"/>
            <p:nvPr>
              <p:custDataLst>
                <p:tags r:id="rId78"/>
              </p:custDataLst>
            </p:nvPr>
          </p:nvSpPr>
          <p:spPr>
            <a:xfrm>
              <a:off x="10277215" y="6188827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 dirty="0">
                  <a:solidFill>
                    <a:schemeClr val="lt1"/>
                  </a:solidFill>
                  <a:latin typeface="Calibri" panose="020F0502020204030204" pitchFamily="34" charset="0"/>
                </a:rPr>
                <a:t>2030</a:t>
              </a:r>
            </a:p>
          </p:txBody>
        </p:sp>
        <p:cxnSp>
          <p:nvCxnSpPr>
            <p:cNvPr id="72" name="OTLSHAPE_TB_00000000000000000000000000000000_Separator10"/>
            <p:cNvCxnSpPr/>
            <p:nvPr>
              <p:custDataLst>
                <p:tags r:id="rId79"/>
              </p:custDataLst>
            </p:nvPr>
          </p:nvCxnSpPr>
          <p:spPr>
            <a:xfrm>
              <a:off x="11010173" y="6148230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TLSHAPE_TB_00000000000000000000000000000000_TimescaleInterval11"/>
            <p:cNvSpPr txBox="1"/>
            <p:nvPr>
              <p:custDataLst>
                <p:tags r:id="rId80"/>
              </p:custDataLst>
            </p:nvPr>
          </p:nvSpPr>
          <p:spPr>
            <a:xfrm>
              <a:off x="11169087" y="6174253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20" dirty="0">
                  <a:solidFill>
                    <a:schemeClr val="lt1"/>
                  </a:solidFill>
                  <a:latin typeface="Calibri" panose="020F0502020204030204" pitchFamily="34" charset="0"/>
                </a:rPr>
                <a:t>2031</a:t>
              </a:r>
            </a:p>
          </p:txBody>
        </p:sp>
      </p:grpSp>
      <p:cxnSp>
        <p:nvCxnSpPr>
          <p:cNvPr id="74" name="OTLSHAPE_T_a74df5c726aa438a8bfcbc5848cf133a_HorizontalConnector1"/>
          <p:cNvCxnSpPr/>
          <p:nvPr>
            <p:custDataLst>
              <p:tags r:id="rId36"/>
            </p:custDataLst>
          </p:nvPr>
        </p:nvCxnSpPr>
        <p:spPr>
          <a:xfrm>
            <a:off x="691600" y="5707261"/>
            <a:ext cx="371201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_3c6e4a1d440f44138181522d6ee4531e_HorizontalConnector1"/>
          <p:cNvCxnSpPr>
            <a:stCxn id="77" idx="3"/>
            <a:endCxn id="76" idx="2"/>
          </p:cNvCxnSpPr>
          <p:nvPr>
            <p:custDataLst>
              <p:tags r:id="rId37"/>
            </p:custDataLst>
          </p:nvPr>
        </p:nvCxnSpPr>
        <p:spPr>
          <a:xfrm>
            <a:off x="638577" y="5054193"/>
            <a:ext cx="2428630" cy="2718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TLSHAPE_T_3c6e4a1d440f44138181522d6ee4531e_Shape"/>
          <p:cNvSpPr/>
          <p:nvPr>
            <p:custDataLst>
              <p:tags r:id="rId38"/>
            </p:custDataLst>
          </p:nvPr>
        </p:nvSpPr>
        <p:spPr>
          <a:xfrm>
            <a:off x="3067207" y="4979780"/>
            <a:ext cx="5664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00F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TLSHAPE_T_3c6e4a1d440f44138181522d6ee4531e_Title"/>
          <p:cNvSpPr txBox="1"/>
          <p:nvPr>
            <p:custDataLst>
              <p:tags r:id="rId39"/>
            </p:custDataLst>
          </p:nvPr>
        </p:nvSpPr>
        <p:spPr>
          <a:xfrm>
            <a:off x="67077" y="4968933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FY-3RM-1</a:t>
            </a:r>
          </a:p>
        </p:txBody>
      </p:sp>
      <p:sp>
        <p:nvSpPr>
          <p:cNvPr id="78" name="OTLSHAPE_T_a74df5c726aa438a8bfcbc5848cf133a_Shape"/>
          <p:cNvSpPr/>
          <p:nvPr>
            <p:custDataLst>
              <p:tags r:id="rId40"/>
            </p:custDataLst>
          </p:nvPr>
        </p:nvSpPr>
        <p:spPr>
          <a:xfrm>
            <a:off x="4108296" y="5639292"/>
            <a:ext cx="5664200" cy="19478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00F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T_a74df5c726aa438a8bfcbc5848cf133a_Title"/>
          <p:cNvSpPr txBox="1"/>
          <p:nvPr>
            <p:custDataLst>
              <p:tags r:id="rId41"/>
            </p:custDataLst>
          </p:nvPr>
        </p:nvSpPr>
        <p:spPr>
          <a:xfrm>
            <a:off x="67077" y="5622001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FY-3RM-2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-11778" y="4043457"/>
            <a:ext cx="71188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Cosmic-2</a:t>
            </a:r>
          </a:p>
        </p:txBody>
      </p:sp>
      <p:cxnSp>
        <p:nvCxnSpPr>
          <p:cNvPr id="81" name="OTLSHAPE_T_61f89bd2e496400c8a7cc45c36cd55ad_HorizontalConnector1"/>
          <p:cNvCxnSpPr/>
          <p:nvPr>
            <p:custDataLst>
              <p:tags r:id="rId42"/>
            </p:custDataLst>
          </p:nvPr>
        </p:nvCxnSpPr>
        <p:spPr>
          <a:xfrm>
            <a:off x="626013" y="4475842"/>
            <a:ext cx="37287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OTLSHAPE_T_824b4e08bfb84850bd664b688b932dad_HorizontalConnector1"/>
          <p:cNvCxnSpPr>
            <a:stCxn id="83" idx="3"/>
            <a:endCxn id="84" idx="2"/>
          </p:cNvCxnSpPr>
          <p:nvPr>
            <p:custDataLst>
              <p:tags r:id="rId43"/>
            </p:custDataLst>
          </p:nvPr>
        </p:nvCxnSpPr>
        <p:spPr>
          <a:xfrm flipV="1">
            <a:off x="1009476" y="3640397"/>
            <a:ext cx="4732370" cy="909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TLSHAPE_T_88a55930e4504b029496ef3f61b90272_Title"/>
          <p:cNvSpPr txBox="1"/>
          <p:nvPr>
            <p:custDataLst>
              <p:tags r:id="rId44"/>
            </p:custDataLst>
          </p:nvPr>
        </p:nvSpPr>
        <p:spPr>
          <a:xfrm>
            <a:off x="67077" y="3564853"/>
            <a:ext cx="94239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Meteor-MP N1</a:t>
            </a:r>
          </a:p>
        </p:txBody>
      </p:sp>
      <p:sp>
        <p:nvSpPr>
          <p:cNvPr id="84" name="OTLSHAPE_T_240bc2b3d0454681bdab960df4f19d70_Shape"/>
          <p:cNvSpPr/>
          <p:nvPr>
            <p:custDataLst>
              <p:tags r:id="rId45"/>
            </p:custDataLst>
          </p:nvPr>
        </p:nvSpPr>
        <p:spPr>
          <a:xfrm>
            <a:off x="5741846" y="3563843"/>
            <a:ext cx="6097208" cy="153108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85" name="OTLSHAPE_T_88a55930e4504b029496ef3f61b90272_Title"/>
          <p:cNvSpPr txBox="1"/>
          <p:nvPr>
            <p:custDataLst>
              <p:tags r:id="rId46"/>
            </p:custDataLst>
          </p:nvPr>
        </p:nvSpPr>
        <p:spPr>
          <a:xfrm>
            <a:off x="67077" y="3801192"/>
            <a:ext cx="94239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Meteor-MP N2</a:t>
            </a:r>
          </a:p>
        </p:txBody>
      </p:sp>
      <p:cxnSp>
        <p:nvCxnSpPr>
          <p:cNvPr id="86" name="OTLSHAPE_T_88a55930e4504b029496ef3f61b90272_HorizontalConnector1"/>
          <p:cNvCxnSpPr>
            <a:stCxn id="85" idx="3"/>
            <a:endCxn id="87" idx="2"/>
          </p:cNvCxnSpPr>
          <p:nvPr>
            <p:custDataLst>
              <p:tags r:id="rId47"/>
            </p:custDataLst>
          </p:nvPr>
        </p:nvCxnSpPr>
        <p:spPr>
          <a:xfrm>
            <a:off x="1009476" y="3885831"/>
            <a:ext cx="570511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TLSHAPE_T_61f89bd2e496400c8a7cc45c36cd55ad_Shape"/>
          <p:cNvSpPr/>
          <p:nvPr>
            <p:custDataLst>
              <p:tags r:id="rId48"/>
            </p:custDataLst>
          </p:nvPr>
        </p:nvSpPr>
        <p:spPr>
          <a:xfrm>
            <a:off x="6714594" y="3801192"/>
            <a:ext cx="5119214" cy="169277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88" name="OTLSHAPE_T_ce853565643248448e12c99a2a906e48_Title"/>
          <p:cNvSpPr txBox="1"/>
          <p:nvPr>
            <p:custDataLst>
              <p:tags r:id="rId49"/>
            </p:custDataLst>
          </p:nvPr>
        </p:nvSpPr>
        <p:spPr>
          <a:xfrm>
            <a:off x="67077" y="4395842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Jason-3</a:t>
            </a:r>
          </a:p>
        </p:txBody>
      </p:sp>
      <p:sp>
        <p:nvSpPr>
          <p:cNvPr id="89" name="OTLSHAPE_T_4df40400cccb4f6ebb5f8ee0b141a2a9_Shape"/>
          <p:cNvSpPr/>
          <p:nvPr>
            <p:custDataLst>
              <p:tags r:id="rId50"/>
            </p:custDataLst>
          </p:nvPr>
        </p:nvSpPr>
        <p:spPr>
          <a:xfrm>
            <a:off x="987735" y="4386251"/>
            <a:ext cx="903873" cy="187531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00F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OTLSHAPE_T_61f89bd2e496400c8a7cc45c36cd55ad_HorizontalConnector1"/>
          <p:cNvCxnSpPr/>
          <p:nvPr>
            <p:custDataLst>
              <p:tags r:id="rId51"/>
            </p:custDataLst>
          </p:nvPr>
        </p:nvCxnSpPr>
        <p:spPr>
          <a:xfrm>
            <a:off x="714079" y="4174262"/>
            <a:ext cx="37287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TLSHAPE_T_4df40400cccb4f6ebb5f8ee0b141a2a9_Shape"/>
          <p:cNvSpPr/>
          <p:nvPr>
            <p:custDataLst>
              <p:tags r:id="rId52"/>
            </p:custDataLst>
          </p:nvPr>
        </p:nvSpPr>
        <p:spPr>
          <a:xfrm>
            <a:off x="1027092" y="4100806"/>
            <a:ext cx="6043409" cy="19437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32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DCA5E0F-61C8-4B27-AED0-4610CB46E776}"/>
              </a:ext>
            </a:extLst>
          </p:cNvPr>
          <p:cNvSpPr txBox="1"/>
          <p:nvPr/>
        </p:nvSpPr>
        <p:spPr>
          <a:xfrm>
            <a:off x="52720" y="432676"/>
            <a:ext cx="6043280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Radio Occultation (Atmospheric Temperature, Humidity, and Ionospheric Electron Density)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C0E95A-2C9C-4992-8FED-FDF3F8648659}"/>
              </a:ext>
            </a:extLst>
          </p:cNvPr>
          <p:cNvSpPr txBox="1"/>
          <p:nvPr/>
        </p:nvSpPr>
        <p:spPr>
          <a:xfrm>
            <a:off x="6096000" y="432676"/>
            <a:ext cx="6043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Minimum of 6000 occultations from </a:t>
            </a:r>
            <a:r>
              <a:rPr lang="en-GB" sz="1400" dirty="0">
                <a:solidFill>
                  <a:srgbClr val="7030A0"/>
                </a:solidFill>
              </a:rPr>
              <a:t>low inclination orbits</a:t>
            </a:r>
            <a:r>
              <a:rPr lang="en-GB" sz="1400" dirty="0"/>
              <a:t>, 1000 occultation from </a:t>
            </a:r>
            <a:r>
              <a:rPr lang="en-GB" sz="1400" dirty="0">
                <a:solidFill>
                  <a:srgbClr val="FF00FF"/>
                </a:solidFill>
              </a:rPr>
              <a:t>drifting high inclination orbits</a:t>
            </a:r>
            <a:r>
              <a:rPr lang="en-GB" sz="1400" dirty="0"/>
              <a:t>, and 7600 occultations from </a:t>
            </a:r>
            <a:r>
              <a:rPr lang="en-GB" sz="1400" b="1" dirty="0">
                <a:solidFill>
                  <a:srgbClr val="0070C0"/>
                </a:solidFill>
              </a:rPr>
              <a:t>sun-synchronous orbits</a:t>
            </a:r>
            <a:r>
              <a:rPr lang="en-GB" sz="1400" dirty="0"/>
              <a:t>. </a:t>
            </a:r>
            <a:r>
              <a:rPr lang="en-US" sz="1400" b="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CAD25D-7938-4D61-81D8-7B9746969CFA}"/>
              </a:ext>
            </a:extLst>
          </p:cNvPr>
          <p:cNvSpPr txBox="1"/>
          <p:nvPr/>
        </p:nvSpPr>
        <p:spPr>
          <a:xfrm>
            <a:off x="457200" y="1672082"/>
            <a:ext cx="11251096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CGMS Baseline commitment is met through the first part of the decade; however, there is a </a:t>
            </a:r>
            <a:r>
              <a:rPr lang="en-US" b="1" dirty="0">
                <a:solidFill>
                  <a:srgbClr val="FF0000"/>
                </a:solidFill>
              </a:rPr>
              <a:t>high risk of not meeting the commitment from low inclination orbits</a:t>
            </a:r>
            <a:r>
              <a:rPr lang="en-US" dirty="0">
                <a:solidFill>
                  <a:schemeClr val="tx2"/>
                </a:solidFill>
              </a:rPr>
              <a:t> in the later part of the decade as there are no plans for a follow-on to COSMIC-2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Inconsistent coverage from polar and high inclination orbits throughout the period </a:t>
            </a:r>
            <a:r>
              <a:rPr lang="en-US" dirty="0">
                <a:solidFill>
                  <a:schemeClr val="tx2"/>
                </a:solidFill>
              </a:rPr>
              <a:t>(commitment for number of occultations can be met, but not the geographic distribution or performance to meet NWP requirements</a:t>
            </a:r>
          </a:p>
          <a:p>
            <a:endParaRPr lang="en-GB" u="sng" dirty="0">
              <a:solidFill>
                <a:schemeClr val="tx2"/>
              </a:solidFill>
            </a:endParaRPr>
          </a:p>
          <a:p>
            <a:r>
              <a:rPr lang="en-GB" u="sng" dirty="0">
                <a:solidFill>
                  <a:schemeClr val="tx2"/>
                </a:solidFill>
              </a:rPr>
              <a:t>WGIII Assessment:</a:t>
            </a:r>
          </a:p>
          <a:p>
            <a:r>
              <a:rPr lang="en-GB" dirty="0">
                <a:solidFill>
                  <a:schemeClr val="tx2"/>
                </a:solidFill>
              </a:rPr>
              <a:t>The CGMS Baseline commitment is met in for the first half of the decade but may not fully meet NWP requirements.  </a:t>
            </a:r>
            <a:r>
              <a:rPr lang="en-GB" b="1" dirty="0">
                <a:solidFill>
                  <a:srgbClr val="FF0000"/>
                </a:solidFill>
              </a:rPr>
              <a:t>Commercial operators could offer some risk mitigation </a:t>
            </a:r>
            <a:r>
              <a:rPr lang="en-GB" dirty="0">
                <a:solidFill>
                  <a:schemeClr val="tx2"/>
                </a:solidFill>
              </a:rPr>
              <a:t>(</a:t>
            </a:r>
            <a:r>
              <a:rPr lang="en-GB" b="1" dirty="0">
                <a:solidFill>
                  <a:srgbClr val="FF0000"/>
                </a:solidFill>
              </a:rPr>
              <a:t>would need to ensure compliance with national and international mandates and policies</a:t>
            </a:r>
            <a:r>
              <a:rPr lang="en-GB" dirty="0">
                <a:solidFill>
                  <a:schemeClr val="tx2"/>
                </a:solidFill>
              </a:rPr>
              <a:t>).  FY3RM may offer additional mitigation.</a:t>
            </a:r>
            <a:r>
              <a:rPr lang="en-US" dirty="0">
                <a:solidFill>
                  <a:schemeClr val="tx2"/>
                </a:solidFill>
              </a:rPr>
              <a:t>  An HLPP objective (1.2) already exists to advance the atmospheric Radio Occultation constellation, with the </a:t>
            </a:r>
            <a:r>
              <a:rPr lang="en-US" b="1" dirty="0">
                <a:solidFill>
                  <a:srgbClr val="FF0000"/>
                </a:solidFill>
              </a:rPr>
              <a:t>long-term goal of providing 20000 occultations per day on a sustained basis</a:t>
            </a:r>
            <a:r>
              <a:rPr lang="en-US" dirty="0">
                <a:solidFill>
                  <a:schemeClr val="tx2"/>
                </a:solidFill>
              </a:rPr>
              <a:t>; consider an </a:t>
            </a:r>
            <a:r>
              <a:rPr lang="en-US" b="1" dirty="0">
                <a:solidFill>
                  <a:srgbClr val="FF0000"/>
                </a:solidFill>
              </a:rPr>
              <a:t>additional recommendation for tropical missions to carry RO sensors</a:t>
            </a:r>
            <a:r>
              <a:rPr lang="en-US" dirty="0">
                <a:solidFill>
                  <a:schemeClr val="tx2"/>
                </a:solidFill>
              </a:rPr>
              <a:t>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6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7260" y="486611"/>
            <a:ext cx="550857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CGMS Baseline - Background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447261" y="980731"/>
            <a:ext cx="112908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CGMS Baseline enumerates the sustained observations, measurements, and services that form the CGMS contribution to observing the Earth System, Space Environment and the Sun.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CGMS baseline responds to end-user requirements expressed in WMO’s Rolling Review of Requirements (RRR).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CGMS Baseline strives to support the WMO Integrated Global Observing System (WIGOS) 2040 vison.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Key principles: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GB" u="sng" dirty="0">
                <a:solidFill>
                  <a:schemeClr val="tx2"/>
                </a:solidFill>
              </a:rPr>
              <a:t>Commitment:</a:t>
            </a:r>
            <a:r>
              <a:rPr lang="en-GB" dirty="0">
                <a:solidFill>
                  <a:schemeClr val="tx2"/>
                </a:solidFill>
              </a:rPr>
              <a:t>  The CGMS Members are providing, or have firm plans to provide, the observations, measurements, and services enumerated in the Baseline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GB" u="sng" dirty="0">
                <a:solidFill>
                  <a:schemeClr val="tx2"/>
                </a:solidFill>
              </a:rPr>
              <a:t>Sustained:</a:t>
            </a:r>
            <a:r>
              <a:rPr lang="en-GB" dirty="0">
                <a:solidFill>
                  <a:schemeClr val="tx2"/>
                </a:solidFill>
              </a:rPr>
              <a:t> The observations, measurements, and services are provided on a sustained basis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GB" u="sng" dirty="0">
                <a:solidFill>
                  <a:schemeClr val="tx2"/>
                </a:solidFill>
              </a:rPr>
              <a:t>Available:</a:t>
            </a:r>
            <a:r>
              <a:rPr lang="en-GB" dirty="0">
                <a:solidFill>
                  <a:schemeClr val="tx2"/>
                </a:solidFill>
              </a:rPr>
              <a:t>  The observations, measurements, and services are available on a free and open basis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GB" u="sng" dirty="0">
                <a:solidFill>
                  <a:schemeClr val="tx2"/>
                </a:solidFill>
              </a:rPr>
              <a:t>Operational:</a:t>
            </a:r>
            <a:r>
              <a:rPr lang="en-GB" dirty="0">
                <a:solidFill>
                  <a:schemeClr val="tx2"/>
                </a:solidFill>
              </a:rPr>
              <a:t> The data and products can be utilized in operational applications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endParaRPr lang="en-GB" dirty="0">
              <a:solidFill>
                <a:schemeClr val="tx2"/>
              </a:solidFill>
            </a:endParaRPr>
          </a:p>
          <a:p>
            <a:pPr marL="742950" lvl="1" indent="-285750">
              <a:buFont typeface="Calibri" panose="020F0502020204030204" pitchFamily="34" charset="0"/>
              <a:buChar char="-"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6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139" y="586003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CGMS Baseline - Background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467139" y="1280952"/>
            <a:ext cx="112312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</a:t>
            </a:r>
            <a:r>
              <a:rPr lang="en-GB" b="1" dirty="0">
                <a:solidFill>
                  <a:srgbClr val="FF0000"/>
                </a:solidFill>
              </a:rPr>
              <a:t>CGMS Baseline </a:t>
            </a:r>
            <a:r>
              <a:rPr lang="en-GB" dirty="0">
                <a:solidFill>
                  <a:schemeClr val="tx2"/>
                </a:solidFill>
              </a:rPr>
              <a:t>constitutes the CGMS response to the WIGOS 2040 Vision to document </a:t>
            </a:r>
            <a:r>
              <a:rPr lang="en-GB" b="1" dirty="0">
                <a:solidFill>
                  <a:srgbClr val="FF0000"/>
                </a:solidFill>
              </a:rPr>
              <a:t>what missions are currently being, or planned on being flown</a:t>
            </a:r>
            <a:r>
              <a:rPr lang="en-GB" dirty="0">
                <a:solidFill>
                  <a:schemeClr val="tx2"/>
                </a:solidFill>
              </a:rPr>
              <a:t>. The CGMS baseline will be included in the WMO Manual on WIGOS.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WMO will conduct a </a:t>
            </a:r>
            <a:r>
              <a:rPr lang="en-GB" b="1" i="1" u="sng" dirty="0">
                <a:solidFill>
                  <a:schemeClr val="tx2"/>
                </a:solidFill>
              </a:rPr>
              <a:t>Gap Analysis </a:t>
            </a:r>
            <a:r>
              <a:rPr lang="en-GB" dirty="0">
                <a:solidFill>
                  <a:schemeClr val="tx2"/>
                </a:solidFill>
              </a:rPr>
              <a:t>between the WIGOS 2040 Vision Tier 1 and the CGMS Baseline to review implementation of WIGOS.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CGMS conducts a </a:t>
            </a:r>
            <a:r>
              <a:rPr lang="en-GB" b="1" i="1" u="sng" dirty="0">
                <a:solidFill>
                  <a:schemeClr val="tx2"/>
                </a:solidFill>
              </a:rPr>
              <a:t>Risk Assessment</a:t>
            </a:r>
            <a:r>
              <a:rPr lang="en-GB" dirty="0">
                <a:solidFill>
                  <a:schemeClr val="tx2"/>
                </a:solidFill>
              </a:rPr>
              <a:t> against the baseline to track how CGMS is meeting its commitments. 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WMO Gap Analysis will occur every four years, serving as an input to the definition of the revised CGMS Baseline.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CGMS Risk Assessment will be completed every year forming the basis for CGMS actions to ensure continuity.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6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EFFD7E-84E8-4FF3-9633-FE0D447B755F}"/>
              </a:ext>
            </a:extLst>
          </p:cNvPr>
          <p:cNvSpPr/>
          <p:nvPr/>
        </p:nvSpPr>
        <p:spPr>
          <a:xfrm>
            <a:off x="5598160" y="853440"/>
            <a:ext cx="944880" cy="660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14A196-9D27-4A59-BE12-CB1C9B924BC0}"/>
              </a:ext>
            </a:extLst>
          </p:cNvPr>
          <p:cNvSpPr txBox="1"/>
          <p:nvPr/>
        </p:nvSpPr>
        <p:spPr>
          <a:xfrm>
            <a:off x="5720080" y="968199"/>
            <a:ext cx="701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OSCAR Database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B561DFF-88EE-448F-A470-2B00D6F52CC6}"/>
              </a:ext>
            </a:extLst>
          </p:cNvPr>
          <p:cNvSpPr/>
          <p:nvPr/>
        </p:nvSpPr>
        <p:spPr>
          <a:xfrm>
            <a:off x="3962400" y="853440"/>
            <a:ext cx="944880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1A7AF1-0F0D-481C-87A9-23F9A3959684}"/>
              </a:ext>
            </a:extLst>
          </p:cNvPr>
          <p:cNvSpPr txBox="1"/>
          <p:nvPr/>
        </p:nvSpPr>
        <p:spPr>
          <a:xfrm>
            <a:off x="4084320" y="968199"/>
            <a:ext cx="701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Member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Input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3CACD7-CDCE-4C87-B864-36EC7173D209}"/>
              </a:ext>
            </a:extLst>
          </p:cNvPr>
          <p:cNvSpPr/>
          <p:nvPr/>
        </p:nvSpPr>
        <p:spPr>
          <a:xfrm>
            <a:off x="7223762" y="3779520"/>
            <a:ext cx="944880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1B1D88-3CD5-46FA-BBAD-34A03BB6DA14}"/>
              </a:ext>
            </a:extLst>
          </p:cNvPr>
          <p:cNvSpPr txBox="1"/>
          <p:nvPr/>
        </p:nvSpPr>
        <p:spPr>
          <a:xfrm>
            <a:off x="7345682" y="3894279"/>
            <a:ext cx="701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CGMS Baseline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63D8AD2-7FA8-4F27-82C7-BF0A7F357E6E}"/>
              </a:ext>
            </a:extLst>
          </p:cNvPr>
          <p:cNvSpPr/>
          <p:nvPr/>
        </p:nvSpPr>
        <p:spPr>
          <a:xfrm>
            <a:off x="5598160" y="1828800"/>
            <a:ext cx="944880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675D12-887E-4045-92D0-4362D1B76EFD}"/>
              </a:ext>
            </a:extLst>
          </p:cNvPr>
          <p:cNvSpPr txBox="1"/>
          <p:nvPr/>
        </p:nvSpPr>
        <p:spPr>
          <a:xfrm>
            <a:off x="5648960" y="1943559"/>
            <a:ext cx="822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Satellite Flyout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E0B8432-B68D-4751-AACE-E5417894C6C7}"/>
              </a:ext>
            </a:extLst>
          </p:cNvPr>
          <p:cNvSpPr/>
          <p:nvPr/>
        </p:nvSpPr>
        <p:spPr>
          <a:xfrm>
            <a:off x="5598160" y="2804160"/>
            <a:ext cx="944880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6FA3B3-515A-4C0E-9E8D-05644E7CD10A}"/>
              </a:ext>
            </a:extLst>
          </p:cNvPr>
          <p:cNvSpPr txBox="1"/>
          <p:nvPr/>
        </p:nvSpPr>
        <p:spPr>
          <a:xfrm>
            <a:off x="5648960" y="2837636"/>
            <a:ext cx="8229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Update with Member Reports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465C23A-2DA3-4DC8-8533-9E3583E2AE5E}"/>
              </a:ext>
            </a:extLst>
          </p:cNvPr>
          <p:cNvSpPr/>
          <p:nvPr/>
        </p:nvSpPr>
        <p:spPr>
          <a:xfrm>
            <a:off x="5598160" y="3779520"/>
            <a:ext cx="944880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BA8A5E-382D-4A29-9584-0F62D3D04171}"/>
              </a:ext>
            </a:extLst>
          </p:cNvPr>
          <p:cNvSpPr txBox="1"/>
          <p:nvPr/>
        </p:nvSpPr>
        <p:spPr>
          <a:xfrm>
            <a:off x="5648960" y="3894279"/>
            <a:ext cx="822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Risk Assessment 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6C61DD1-C224-4054-AC83-512C3FAB08BA}"/>
              </a:ext>
            </a:extLst>
          </p:cNvPr>
          <p:cNvSpPr/>
          <p:nvPr/>
        </p:nvSpPr>
        <p:spPr>
          <a:xfrm>
            <a:off x="6447264" y="4754880"/>
            <a:ext cx="944880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3BC2EE-13AA-40F4-9139-12A2FA0BE709}"/>
              </a:ext>
            </a:extLst>
          </p:cNvPr>
          <p:cNvSpPr txBox="1"/>
          <p:nvPr/>
        </p:nvSpPr>
        <p:spPr>
          <a:xfrm>
            <a:off x="6498064" y="4869639"/>
            <a:ext cx="822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WG-III Review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DCB8FE6-8BC3-4119-A01B-FB59B9B590BC}"/>
              </a:ext>
            </a:extLst>
          </p:cNvPr>
          <p:cNvSpPr/>
          <p:nvPr/>
        </p:nvSpPr>
        <p:spPr>
          <a:xfrm>
            <a:off x="6447264" y="5727700"/>
            <a:ext cx="944880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B0AF78-BFBA-449B-8FCA-1405955B2008}"/>
              </a:ext>
            </a:extLst>
          </p:cNvPr>
          <p:cNvSpPr txBox="1"/>
          <p:nvPr/>
        </p:nvSpPr>
        <p:spPr>
          <a:xfrm>
            <a:off x="6492984" y="5757818"/>
            <a:ext cx="8229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Report to CGMS Plenary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1D07E52-8EDB-4156-B78F-0822B39DF250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4907280" y="1183640"/>
            <a:ext cx="6908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1E83DA-87CE-4326-92CD-407C6690B1DE}"/>
              </a:ext>
            </a:extLst>
          </p:cNvPr>
          <p:cNvCxnSpPr>
            <a:stCxn id="6" idx="2"/>
            <a:endCxn id="12" idx="0"/>
          </p:cNvCxnSpPr>
          <p:nvPr/>
        </p:nvCxnSpPr>
        <p:spPr>
          <a:xfrm>
            <a:off x="6070600" y="1513840"/>
            <a:ext cx="0" cy="3149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9295955-D1A5-4682-A883-DE840E1698F4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>
            <a:off x="6070600" y="2489200"/>
            <a:ext cx="0" cy="3149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1772FC9-C101-4EDA-BC78-2FD662E17B08}"/>
              </a:ext>
            </a:extLst>
          </p:cNvPr>
          <p:cNvCxnSpPr>
            <a:stCxn id="14" idx="2"/>
            <a:endCxn id="16" idx="0"/>
          </p:cNvCxnSpPr>
          <p:nvPr/>
        </p:nvCxnSpPr>
        <p:spPr>
          <a:xfrm>
            <a:off x="6070600" y="3464560"/>
            <a:ext cx="0" cy="3149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8627E7-D1A8-437B-9A80-F14F1E279B3F}"/>
              </a:ext>
            </a:extLst>
          </p:cNvPr>
          <p:cNvCxnSpPr>
            <a:stCxn id="18" idx="2"/>
            <a:endCxn id="20" idx="0"/>
          </p:cNvCxnSpPr>
          <p:nvPr/>
        </p:nvCxnSpPr>
        <p:spPr>
          <a:xfrm>
            <a:off x="6919704" y="5415280"/>
            <a:ext cx="0" cy="3124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B6518E2-FB2D-4094-A18D-5F50CB305BA7}"/>
              </a:ext>
            </a:extLst>
          </p:cNvPr>
          <p:cNvCxnSpPr/>
          <p:nvPr/>
        </p:nvCxnSpPr>
        <p:spPr>
          <a:xfrm>
            <a:off x="6532882" y="4077072"/>
            <a:ext cx="690880" cy="0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0BBF18F-C411-47CE-A3BE-E768F28E42D8}"/>
              </a:ext>
            </a:extLst>
          </p:cNvPr>
          <p:cNvCxnSpPr/>
          <p:nvPr/>
        </p:nvCxnSpPr>
        <p:spPr>
          <a:xfrm>
            <a:off x="2275840" y="2616200"/>
            <a:ext cx="75793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13457C1-86BF-46A4-B541-9854CD1B0F2D}"/>
              </a:ext>
            </a:extLst>
          </p:cNvPr>
          <p:cNvCxnSpPr/>
          <p:nvPr/>
        </p:nvCxnSpPr>
        <p:spPr>
          <a:xfrm>
            <a:off x="2275840" y="4572000"/>
            <a:ext cx="75793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E9CB3C9-E689-45C5-A06E-AD83F113D89A}"/>
              </a:ext>
            </a:extLst>
          </p:cNvPr>
          <p:cNvSpPr txBox="1"/>
          <p:nvPr/>
        </p:nvSpPr>
        <p:spPr>
          <a:xfrm>
            <a:off x="8617226" y="2170795"/>
            <a:ext cx="2723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Activities Conducted Prior to Workshop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016C1C-4A96-4B0F-B2E9-23B8502F8FF2}"/>
              </a:ext>
            </a:extLst>
          </p:cNvPr>
          <p:cNvSpPr txBox="1"/>
          <p:nvPr/>
        </p:nvSpPr>
        <p:spPr>
          <a:xfrm>
            <a:off x="8641083" y="4109093"/>
            <a:ext cx="2441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Activities Conducted At Workshop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DE50E14-9FDD-4CDD-A52A-19894C4CF71D}"/>
              </a:ext>
            </a:extLst>
          </p:cNvPr>
          <p:cNvSpPr txBox="1"/>
          <p:nvPr/>
        </p:nvSpPr>
        <p:spPr>
          <a:xfrm>
            <a:off x="8641083" y="4649814"/>
            <a:ext cx="2251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Activities Conducted At CGMS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40351ED-5E52-43F3-A098-54B9A871EFA8}"/>
              </a:ext>
            </a:extLst>
          </p:cNvPr>
          <p:cNvSpPr txBox="1"/>
          <p:nvPr/>
        </p:nvSpPr>
        <p:spPr>
          <a:xfrm>
            <a:off x="2265683" y="2001520"/>
            <a:ext cx="203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Satellite Flyout to 10 years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9CB53F7-6989-4C6F-B55D-FFBC60A16A3B}"/>
              </a:ext>
            </a:extLst>
          </p:cNvPr>
          <p:cNvSpPr txBox="1"/>
          <p:nvPr/>
        </p:nvSpPr>
        <p:spPr>
          <a:xfrm>
            <a:off x="2265683" y="2841357"/>
            <a:ext cx="309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Member updates include those at Workshop and from previous CGMS reports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4F8DAE-DE9E-499F-B313-252CF70A89BC}"/>
              </a:ext>
            </a:extLst>
          </p:cNvPr>
          <p:cNvSpPr txBox="1"/>
          <p:nvPr/>
        </p:nvSpPr>
        <p:spPr>
          <a:xfrm>
            <a:off x="2265683" y="3823156"/>
            <a:ext cx="2108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Risk assessment includes evaluation of data quality and distribution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9760" y="441387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CGMS Baseline Update / Risk Assessment Process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76449129-D3D3-44AD-BB0E-3F2990B48483}"/>
              </a:ext>
            </a:extLst>
          </p:cNvPr>
          <p:cNvCxnSpPr>
            <a:stCxn id="14" idx="3"/>
            <a:endCxn id="10" idx="0"/>
          </p:cNvCxnSpPr>
          <p:nvPr/>
        </p:nvCxnSpPr>
        <p:spPr>
          <a:xfrm>
            <a:off x="6543040" y="3134360"/>
            <a:ext cx="1153162" cy="645160"/>
          </a:xfrm>
          <a:prstGeom prst="bentConnector2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73060E9-5DBA-403D-B944-2E244F1A9AF9}"/>
              </a:ext>
            </a:extLst>
          </p:cNvPr>
          <p:cNvCxnSpPr>
            <a:cxnSpLocks/>
            <a:stCxn id="16" idx="2"/>
            <a:endCxn id="18" idx="1"/>
          </p:cNvCxnSpPr>
          <p:nvPr/>
        </p:nvCxnSpPr>
        <p:spPr>
          <a:xfrm rot="16200000" flipH="1">
            <a:off x="5936352" y="4574168"/>
            <a:ext cx="645160" cy="376664"/>
          </a:xfrm>
          <a:prstGeom prst="bentConnector2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C3297886-1237-4B1A-A214-0344898D56A6}"/>
              </a:ext>
            </a:extLst>
          </p:cNvPr>
          <p:cNvCxnSpPr>
            <a:cxnSpLocks/>
            <a:stCxn id="10" idx="2"/>
            <a:endCxn id="18" idx="3"/>
          </p:cNvCxnSpPr>
          <p:nvPr/>
        </p:nvCxnSpPr>
        <p:spPr>
          <a:xfrm rot="5400000">
            <a:off x="7221593" y="4610471"/>
            <a:ext cx="645160" cy="304058"/>
          </a:xfrm>
          <a:prstGeom prst="bentConnector2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37CF048-38B1-4B88-B932-459A7F5B40FE}"/>
              </a:ext>
            </a:extLst>
          </p:cNvPr>
          <p:cNvSpPr/>
          <p:nvPr/>
        </p:nvSpPr>
        <p:spPr>
          <a:xfrm>
            <a:off x="5076192" y="5727700"/>
            <a:ext cx="944880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029C64B-2100-4A68-8A02-41E385F18B9B}"/>
              </a:ext>
            </a:extLst>
          </p:cNvPr>
          <p:cNvSpPr txBox="1"/>
          <p:nvPr/>
        </p:nvSpPr>
        <p:spPr>
          <a:xfrm>
            <a:off x="5198112" y="5842460"/>
            <a:ext cx="701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Actions / HLPP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15A08BF-14AC-4401-8654-66BFDAB925C5}"/>
              </a:ext>
            </a:extLst>
          </p:cNvPr>
          <p:cNvCxnSpPr>
            <a:cxnSpLocks/>
          </p:cNvCxnSpPr>
          <p:nvPr/>
        </p:nvCxnSpPr>
        <p:spPr>
          <a:xfrm>
            <a:off x="5822950" y="4439920"/>
            <a:ext cx="0" cy="12810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C716243-1DE3-4213-AC6B-1B7FFC75C6C5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6021072" y="6057900"/>
            <a:ext cx="4261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25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43" y="1495328"/>
            <a:ext cx="11236713" cy="394989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Objective: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Update CGMS Baseline based on member inputs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Prepare a consolidated Risk Assessment against the CGMS Baseline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Identify contingency actions to be taken, or actions to identify in the High Level Priority Plan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Identify ways to integrate critical satellite data into the CGMS Baseline</a:t>
            </a:r>
          </a:p>
          <a:p>
            <a:r>
              <a:rPr lang="en-US" sz="2000" dirty="0">
                <a:solidFill>
                  <a:schemeClr val="tx2"/>
                </a:solidFill>
              </a:rPr>
              <a:t>Working Group III held a workshop 19-21 February 2020, hosted by EUMETSAT and attended by Representatives of WGII and Space Weather Task Force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findings and actions from this Workshop were sent to other Working Groups for review and discussed at Working Group III Intersessional #3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0AC3C-35C8-4451-834E-2EFC05659204}"/>
              </a:ext>
            </a:extLst>
          </p:cNvPr>
          <p:cNvSpPr txBox="1"/>
          <p:nvPr/>
        </p:nvSpPr>
        <p:spPr>
          <a:xfrm>
            <a:off x="461644" y="462490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CGMS Risk Assessment Workshop</a:t>
            </a:r>
          </a:p>
        </p:txBody>
      </p:sp>
    </p:spTree>
    <p:extLst>
      <p:ext uri="{BB962C8B-B14F-4D97-AF65-F5344CB8AC3E}">
        <p14:creationId xmlns:p14="http://schemas.microsoft.com/office/powerpoint/2010/main" val="364034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523" y="1136467"/>
            <a:ext cx="11206894" cy="4896544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The final risk assessment for each sensor/observation was based on a qualitative analysis of all the orbits from which the observation is provided.</a:t>
            </a:r>
          </a:p>
          <a:p>
            <a:r>
              <a:rPr lang="en-GB" sz="2000" dirty="0">
                <a:solidFill>
                  <a:schemeClr val="tx2"/>
                </a:solidFill>
              </a:rPr>
              <a:t>This assessment is given from a CGMS Member prospective and does not currently include non-CGMS member, nor commercial contributions to the global observing system, or incorporate all WMO requirements (which are covered by the gap analysis).</a:t>
            </a:r>
          </a:p>
          <a:p>
            <a:r>
              <a:rPr lang="en-GB" sz="2000" dirty="0">
                <a:solidFill>
                  <a:schemeClr val="tx2"/>
                </a:solidFill>
              </a:rPr>
              <a:t>CGMS Members are going to operate satellites based on their national priorities. </a:t>
            </a:r>
          </a:p>
          <a:p>
            <a:r>
              <a:rPr lang="en-GB" sz="2000" dirty="0">
                <a:solidFill>
                  <a:schemeClr val="tx2"/>
                </a:solidFill>
              </a:rPr>
              <a:t>Resiliency nor the consequence of not meeting commitments was not specifically addressed.</a:t>
            </a:r>
          </a:p>
          <a:p>
            <a:r>
              <a:rPr lang="en-GB" sz="2000" dirty="0">
                <a:solidFill>
                  <a:schemeClr val="tx2"/>
                </a:solidFill>
              </a:rPr>
              <a:t>Lack of a satellite in geostationary orbit is more likely to cause a gap in observations, while a lack of a satellite in low-Earth orbit may only degrade system performance.</a:t>
            </a:r>
          </a:p>
          <a:p>
            <a:r>
              <a:rPr lang="en-US" sz="2000" dirty="0">
                <a:solidFill>
                  <a:schemeClr val="tx2"/>
                </a:solidFill>
              </a:rPr>
              <a:t>Quality and availability were not analyzed in detail</a:t>
            </a:r>
            <a:r>
              <a:rPr lang="en-GB" sz="2000" dirty="0">
                <a:solidFill>
                  <a:schemeClr val="tx2"/>
                </a:solidFill>
              </a:rPr>
              <a:t>.</a:t>
            </a:r>
          </a:p>
          <a:p>
            <a:r>
              <a:rPr lang="en-GB" sz="2000" dirty="0">
                <a:solidFill>
                  <a:schemeClr val="tx2"/>
                </a:solidFill>
              </a:rPr>
              <a:t>The assessment is </a:t>
            </a:r>
            <a:r>
              <a:rPr lang="en-GB" sz="2000" b="1" dirty="0">
                <a:solidFill>
                  <a:srgbClr val="FF0000"/>
                </a:solidFill>
              </a:rPr>
              <a:t>based on planned launch dates, design life, and updated by operational experience</a:t>
            </a:r>
            <a:r>
              <a:rPr lang="en-GB" sz="2000" dirty="0">
                <a:solidFill>
                  <a:schemeClr val="tx2"/>
                </a:solidFill>
              </a:rPr>
              <a:t>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F3E290-689C-4608-AAAA-BC9FE8A1AE25}"/>
              </a:ext>
            </a:extLst>
          </p:cNvPr>
          <p:cNvSpPr txBox="1"/>
          <p:nvPr/>
        </p:nvSpPr>
        <p:spPr>
          <a:xfrm>
            <a:off x="481523" y="472430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CGMS Risk Assessment Assumptions</a:t>
            </a:r>
          </a:p>
        </p:txBody>
      </p:sp>
    </p:spTree>
    <p:extLst>
      <p:ext uri="{BB962C8B-B14F-4D97-AF65-F5344CB8AC3E}">
        <p14:creationId xmlns:p14="http://schemas.microsoft.com/office/powerpoint/2010/main" val="391679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62" y="1124745"/>
            <a:ext cx="11187016" cy="2736304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The </a:t>
            </a:r>
            <a:r>
              <a:rPr lang="en-GB" sz="2000" b="1" dirty="0">
                <a:solidFill>
                  <a:srgbClr val="FF0000"/>
                </a:solidFill>
              </a:rPr>
              <a:t>information and assessment are based on the OSCAR Database </a:t>
            </a:r>
            <a:r>
              <a:rPr lang="en-GB" sz="2000" dirty="0">
                <a:solidFill>
                  <a:schemeClr val="tx2"/>
                </a:solidFill>
              </a:rPr>
              <a:t>as updated by WMO, member organizations and WGIII participants.</a:t>
            </a:r>
          </a:p>
          <a:p>
            <a:r>
              <a:rPr lang="en-GB" sz="2000" dirty="0">
                <a:solidFill>
                  <a:schemeClr val="tx2"/>
                </a:solidFill>
              </a:rPr>
              <a:t>The assessment is a qualitative assessment done by Risk Assessment Workshop participants.</a:t>
            </a:r>
          </a:p>
          <a:p>
            <a:r>
              <a:rPr lang="en-GB" sz="2000" dirty="0">
                <a:solidFill>
                  <a:schemeClr val="tx2"/>
                </a:solidFill>
              </a:rPr>
              <a:t>There is uncertainty in planned launch dates, satellite lifetimes (e.g., satellites often operate beyond their design life), operational readiness, and on-orbit health – all of which impact the risk assessment and ultimately the users.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03977-57A7-4AB5-9E94-E9E3B62C11C1}"/>
              </a:ext>
            </a:extLst>
          </p:cNvPr>
          <p:cNvSpPr txBox="1"/>
          <p:nvPr/>
        </p:nvSpPr>
        <p:spPr>
          <a:xfrm>
            <a:off x="491462" y="472429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CGMS Risk Assessment Assumptions</a:t>
            </a:r>
          </a:p>
        </p:txBody>
      </p:sp>
    </p:spTree>
    <p:extLst>
      <p:ext uri="{BB962C8B-B14F-4D97-AF65-F5344CB8AC3E}">
        <p14:creationId xmlns:p14="http://schemas.microsoft.com/office/powerpoint/2010/main" val="281716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017" y="1196755"/>
            <a:ext cx="11251096" cy="452596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CGMS Risk Assessment uses </a:t>
            </a:r>
            <a:r>
              <a:rPr lang="en-GB" sz="2400" b="1" dirty="0">
                <a:solidFill>
                  <a:srgbClr val="92D050"/>
                </a:solidFill>
              </a:rPr>
              <a:t>Green</a:t>
            </a:r>
            <a:r>
              <a:rPr lang="en-GB" sz="2400" dirty="0">
                <a:solidFill>
                  <a:schemeClr val="tx2"/>
                </a:solidFill>
              </a:rPr>
              <a:t>, </a:t>
            </a:r>
            <a:r>
              <a:rPr lang="en-GB" sz="2400" dirty="0">
                <a:solidFill>
                  <a:srgbClr val="FFFF00"/>
                </a:solidFill>
              </a:rPr>
              <a:t>Yellow</a:t>
            </a:r>
            <a:r>
              <a:rPr lang="en-GB" sz="2400" dirty="0">
                <a:solidFill>
                  <a:schemeClr val="tx2"/>
                </a:solidFill>
              </a:rPr>
              <a:t>, and </a:t>
            </a:r>
            <a:r>
              <a:rPr lang="en-GB" sz="2400" dirty="0">
                <a:solidFill>
                  <a:srgbClr val="FF0000"/>
                </a:solidFill>
              </a:rPr>
              <a:t>Red</a:t>
            </a:r>
            <a:r>
              <a:rPr lang="en-GB" sz="2400" dirty="0">
                <a:solidFill>
                  <a:schemeClr val="tx2"/>
                </a:solidFill>
              </a:rPr>
              <a:t> to graphically represent the overall status of that observation.  The criteria for each </a:t>
            </a:r>
            <a:r>
              <a:rPr lang="en-GB" sz="2400" dirty="0" err="1">
                <a:solidFill>
                  <a:schemeClr val="tx2"/>
                </a:solidFill>
              </a:rPr>
              <a:t>color</a:t>
            </a:r>
            <a:r>
              <a:rPr lang="en-GB" sz="2400" dirty="0">
                <a:solidFill>
                  <a:schemeClr val="tx2"/>
                </a:solidFill>
              </a:rPr>
              <a:t> is as follows:  </a:t>
            </a:r>
          </a:p>
          <a:p>
            <a:pPr lvl="1"/>
            <a:r>
              <a:rPr lang="en-GB" sz="2000" b="1" dirty="0">
                <a:solidFill>
                  <a:srgbClr val="92D050"/>
                </a:solidFill>
              </a:rPr>
              <a:t>Green: </a:t>
            </a:r>
            <a:r>
              <a:rPr lang="en-GB" sz="2000" dirty="0">
                <a:solidFill>
                  <a:schemeClr val="tx2"/>
                </a:solidFill>
              </a:rPr>
              <a:t>CGMS Baseline met with a low risk of a gap.</a:t>
            </a:r>
          </a:p>
          <a:p>
            <a:pPr lvl="1"/>
            <a:r>
              <a:rPr lang="en-GB" sz="2000" b="1" dirty="0">
                <a:solidFill>
                  <a:srgbClr val="FFFF00"/>
                </a:solidFill>
              </a:rPr>
              <a:t>Yellow: </a:t>
            </a:r>
            <a:r>
              <a:rPr lang="en-GB" sz="2000" dirty="0">
                <a:solidFill>
                  <a:schemeClr val="tx2"/>
                </a:solidFill>
              </a:rPr>
              <a:t>The CGMS Baseline is at moderate risk of not being fully met.  Some mitigation by CGMS Members may be required. 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Red: </a:t>
            </a:r>
            <a:r>
              <a:rPr lang="en-GB" sz="2000" dirty="0">
                <a:solidFill>
                  <a:schemeClr val="tx2"/>
                </a:solidFill>
              </a:rPr>
              <a:t>There is a high risk of not meeting the CGMS Baseline without CGMS Member action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No </a:t>
            </a:r>
            <a:r>
              <a:rPr lang="en-GB" sz="2000" dirty="0" err="1">
                <a:solidFill>
                  <a:schemeClr val="tx2"/>
                </a:solidFill>
              </a:rPr>
              <a:t>Color</a:t>
            </a:r>
            <a:r>
              <a:rPr lang="en-GB" sz="2000" dirty="0">
                <a:solidFill>
                  <a:schemeClr val="tx2"/>
                </a:solidFill>
              </a:rPr>
              <a:t>: Observation is not planned to be available until a later date </a:t>
            </a:r>
          </a:p>
          <a:p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1A7AE5-D5E2-4710-B5D8-FA43E3B9F81E}"/>
              </a:ext>
            </a:extLst>
          </p:cNvPr>
          <p:cNvSpPr/>
          <p:nvPr/>
        </p:nvSpPr>
        <p:spPr>
          <a:xfrm>
            <a:off x="2652527" y="4653139"/>
            <a:ext cx="7128791" cy="32393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92D050"/>
              </a:gs>
              <a:gs pos="5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8E647720-2D26-4B52-A24C-5E1327D57649}"/>
              </a:ext>
            </a:extLst>
          </p:cNvPr>
          <p:cNvSpPr/>
          <p:nvPr/>
        </p:nvSpPr>
        <p:spPr>
          <a:xfrm>
            <a:off x="2652524" y="5006868"/>
            <a:ext cx="216024" cy="186228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7BAFD926-7816-4D12-ABAF-8E14821E90A6}"/>
              </a:ext>
            </a:extLst>
          </p:cNvPr>
          <p:cNvSpPr/>
          <p:nvPr/>
        </p:nvSpPr>
        <p:spPr>
          <a:xfrm>
            <a:off x="5972742" y="5006868"/>
            <a:ext cx="216024" cy="186228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29953194-2057-484D-9453-2DF0AE0E133D}"/>
              </a:ext>
            </a:extLst>
          </p:cNvPr>
          <p:cNvSpPr/>
          <p:nvPr/>
        </p:nvSpPr>
        <p:spPr>
          <a:xfrm>
            <a:off x="9565291" y="5006868"/>
            <a:ext cx="216024" cy="186228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80C0BF-5298-4F57-8BE0-3479CBEDDB09}"/>
              </a:ext>
            </a:extLst>
          </p:cNvPr>
          <p:cNvSpPr/>
          <p:nvPr/>
        </p:nvSpPr>
        <p:spPr>
          <a:xfrm>
            <a:off x="2233383" y="5126607"/>
            <a:ext cx="1054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chemeClr val="tx2"/>
                </a:solidFill>
              </a:rPr>
              <a:t>CGMS Baseline met with a low risk of a gap</a:t>
            </a:r>
            <a:endParaRPr lang="en-US" sz="1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D39562-5270-4D76-8374-D2EAB02EF4E8}"/>
              </a:ext>
            </a:extLst>
          </p:cNvPr>
          <p:cNvSpPr/>
          <p:nvPr/>
        </p:nvSpPr>
        <p:spPr>
          <a:xfrm>
            <a:off x="5553601" y="5126607"/>
            <a:ext cx="105430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chemeClr val="tx2"/>
                </a:solidFill>
              </a:rPr>
              <a:t>CGMS Baseline at moderate risk of gap or performance degradation</a:t>
            </a:r>
            <a:endParaRPr lang="en-US" sz="1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B07A2E-8D7D-4005-B834-5A832F5605D1}"/>
              </a:ext>
            </a:extLst>
          </p:cNvPr>
          <p:cNvSpPr/>
          <p:nvPr/>
        </p:nvSpPr>
        <p:spPr>
          <a:xfrm>
            <a:off x="9146150" y="5126607"/>
            <a:ext cx="1054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chemeClr val="tx2"/>
                </a:solidFill>
              </a:rPr>
              <a:t>CGMS Baseline at high risk of a gap in service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29B8C6-AF74-444F-AB00-D61C5778D800}"/>
              </a:ext>
            </a:extLst>
          </p:cNvPr>
          <p:cNvSpPr txBox="1"/>
          <p:nvPr/>
        </p:nvSpPr>
        <p:spPr>
          <a:xfrm>
            <a:off x="487017" y="451111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CGMS Risk Assessment Assumptions</a:t>
            </a:r>
          </a:p>
        </p:txBody>
      </p:sp>
    </p:spTree>
    <p:extLst>
      <p:ext uri="{BB962C8B-B14F-4D97-AF65-F5344CB8AC3E}">
        <p14:creationId xmlns:p14="http://schemas.microsoft.com/office/powerpoint/2010/main" val="201098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CBEF5-204A-4B4E-AB54-26AB707B4CFC}"/>
              </a:ext>
            </a:extLst>
          </p:cNvPr>
          <p:cNvSpPr/>
          <p:nvPr/>
        </p:nvSpPr>
        <p:spPr>
          <a:xfrm>
            <a:off x="9777342" y="5116309"/>
            <a:ext cx="576064" cy="7922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8FF2F5-6D46-4EF3-98F7-BD65C62A402B}"/>
              </a:ext>
            </a:extLst>
          </p:cNvPr>
          <p:cNvSpPr txBox="1"/>
          <p:nvPr/>
        </p:nvSpPr>
        <p:spPr>
          <a:xfrm>
            <a:off x="471584" y="453060"/>
            <a:ext cx="60432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Top-Level Risk Assessment (2020)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B605656-AADA-4806-931A-9D3E79128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06911"/>
              </p:ext>
            </p:extLst>
          </p:nvPr>
        </p:nvGraphicFramePr>
        <p:xfrm>
          <a:off x="1662424" y="1058701"/>
          <a:ext cx="8892735" cy="4889616"/>
        </p:xfrm>
        <a:graphic>
          <a:graphicData uri="http://schemas.openxmlformats.org/drawingml/2006/table">
            <a:tbl>
              <a:tblPr firstRow="1" bandRow="1"/>
              <a:tblGrid>
                <a:gridCol w="2290192">
                  <a:extLst>
                    <a:ext uri="{9D8B030D-6E8A-4147-A177-3AD203B41FA5}">
                      <a16:colId xmlns:a16="http://schemas.microsoft.com/office/drawing/2014/main" val="894665102"/>
                    </a:ext>
                  </a:extLst>
                </a:gridCol>
                <a:gridCol w="572549">
                  <a:extLst>
                    <a:ext uri="{9D8B030D-6E8A-4147-A177-3AD203B41FA5}">
                      <a16:colId xmlns:a16="http://schemas.microsoft.com/office/drawing/2014/main" val="308488146"/>
                    </a:ext>
                  </a:extLst>
                </a:gridCol>
                <a:gridCol w="453005">
                  <a:extLst>
                    <a:ext uri="{9D8B030D-6E8A-4147-A177-3AD203B41FA5}">
                      <a16:colId xmlns:a16="http://schemas.microsoft.com/office/drawing/2014/main" val="3720380492"/>
                    </a:ext>
                  </a:extLst>
                </a:gridCol>
                <a:gridCol w="503339">
                  <a:extLst>
                    <a:ext uri="{9D8B030D-6E8A-4147-A177-3AD203B41FA5}">
                      <a16:colId xmlns:a16="http://schemas.microsoft.com/office/drawing/2014/main" val="3797985258"/>
                    </a:ext>
                  </a:extLst>
                </a:gridCol>
                <a:gridCol w="566257">
                  <a:extLst>
                    <a:ext uri="{9D8B030D-6E8A-4147-A177-3AD203B41FA5}">
                      <a16:colId xmlns:a16="http://schemas.microsoft.com/office/drawing/2014/main" val="4077532346"/>
                    </a:ext>
                  </a:extLst>
                </a:gridCol>
                <a:gridCol w="534799">
                  <a:extLst>
                    <a:ext uri="{9D8B030D-6E8A-4147-A177-3AD203B41FA5}">
                      <a16:colId xmlns:a16="http://schemas.microsoft.com/office/drawing/2014/main" val="2337101493"/>
                    </a:ext>
                  </a:extLst>
                </a:gridCol>
                <a:gridCol w="572549">
                  <a:extLst>
                    <a:ext uri="{9D8B030D-6E8A-4147-A177-3AD203B41FA5}">
                      <a16:colId xmlns:a16="http://schemas.microsoft.com/office/drawing/2014/main" val="3527446268"/>
                    </a:ext>
                  </a:extLst>
                </a:gridCol>
                <a:gridCol w="578840">
                  <a:extLst>
                    <a:ext uri="{9D8B030D-6E8A-4147-A177-3AD203B41FA5}">
                      <a16:colId xmlns:a16="http://schemas.microsoft.com/office/drawing/2014/main" val="2790754273"/>
                    </a:ext>
                  </a:extLst>
                </a:gridCol>
                <a:gridCol w="591424">
                  <a:extLst>
                    <a:ext uri="{9D8B030D-6E8A-4147-A177-3AD203B41FA5}">
                      <a16:colId xmlns:a16="http://schemas.microsoft.com/office/drawing/2014/main" val="395675242"/>
                    </a:ext>
                  </a:extLst>
                </a:gridCol>
                <a:gridCol w="566257">
                  <a:extLst>
                    <a:ext uri="{9D8B030D-6E8A-4147-A177-3AD203B41FA5}">
                      <a16:colId xmlns:a16="http://schemas.microsoft.com/office/drawing/2014/main" val="3450360554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1848248257"/>
                    </a:ext>
                  </a:extLst>
                </a:gridCol>
                <a:gridCol w="547382">
                  <a:extLst>
                    <a:ext uri="{9D8B030D-6E8A-4147-A177-3AD203B41FA5}">
                      <a16:colId xmlns:a16="http://schemas.microsoft.com/office/drawing/2014/main" val="3700860179"/>
                    </a:ext>
                  </a:extLst>
                </a:gridCol>
                <a:gridCol w="512135">
                  <a:extLst>
                    <a:ext uri="{9D8B030D-6E8A-4147-A177-3AD203B41FA5}">
                      <a16:colId xmlns:a16="http://schemas.microsoft.com/office/drawing/2014/main" val="1921952087"/>
                    </a:ext>
                  </a:extLst>
                </a:gridCol>
              </a:tblGrid>
              <a:tr h="2057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Sensor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2020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2024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2025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2026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2027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2028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2029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2030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2031</a:t>
                      </a: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576971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Microwave Sounder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33580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Hyperspectral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Infrared Sounder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765792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Radio Occultation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4406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Multi-purpose Meteorological Imager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9850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Multi-viewing, Multi-channel, Multi-polarisation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644746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Lightning Mapper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576713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Visible/IR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Radiometer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108012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Visible/UV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Radiometer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53665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UV Limb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Spectrometer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22570"/>
                  </a:ext>
                </a:extLst>
              </a:tr>
              <a:tr h="1957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SWIR Imaging Spectrometer 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498941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Precipitation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Radar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863376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Microwave Imager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933021"/>
                  </a:ext>
                </a:extLst>
              </a:tr>
              <a:tr h="200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Narrow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Band Visible &amp; Near Infrared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60911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Radar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Altimetry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808183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 err="1">
                          <a:latin typeface="Arial Narrow" panose="020B0606020202030204" pitchFamily="34" charset="0"/>
                        </a:rPr>
                        <a:t>Scatterometer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03607"/>
                  </a:ext>
                </a:extLst>
              </a:tr>
              <a:tr h="206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Sub-Millimeter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Ice Cloud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902707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Synthetic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Aperture Radar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15822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High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Resolution Optical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176396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 err="1">
                          <a:latin typeface="Arial Narrow" panose="020B0606020202030204" pitchFamily="34" charset="0"/>
                        </a:rPr>
                        <a:t>Coronograph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560326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EUV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Imager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71643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X-ray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 Spectrograph</a:t>
                      </a:r>
                      <a:endParaRPr lang="en-US" sz="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101684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Magnetometer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12067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Plasma Analyzer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434310"/>
                  </a:ext>
                </a:extLst>
              </a:tr>
              <a:tr h="194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800" dirty="0">
                          <a:latin typeface="Arial Narrow" panose="020B0606020202030204" pitchFamily="34" charset="0"/>
                        </a:rPr>
                        <a:t>Radiation Monitor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823533"/>
                  </a:ext>
                </a:extLst>
              </a:tr>
            </a:tbl>
          </a:graphicData>
        </a:graphic>
      </p:graphicFrame>
      <p:sp>
        <p:nvSpPr>
          <p:cNvPr id="54" name="Slide Number Placeholder 1">
            <a:extLst>
              <a:ext uri="{FF2B5EF4-FFF2-40B4-BE49-F238E27FC236}">
                <a16:creationId xmlns:a16="http://schemas.microsoft.com/office/drawing/2014/main" id="{F907DA1F-8DDF-4495-8F3A-80E539CFB04B}"/>
              </a:ext>
            </a:extLst>
          </p:cNvPr>
          <p:cNvSpPr txBox="1">
            <a:spLocks/>
          </p:cNvSpPr>
          <p:nvPr/>
        </p:nvSpPr>
        <p:spPr>
          <a:xfrm>
            <a:off x="7981950" y="551169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974636D-B704-4F8C-ADE4-5B0E195695B2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730B1F5-6A92-4750-9AD3-54571E939AEE}"/>
              </a:ext>
            </a:extLst>
          </p:cNvPr>
          <p:cNvGrpSpPr/>
          <p:nvPr/>
        </p:nvGrpSpPr>
        <p:grpSpPr>
          <a:xfrm>
            <a:off x="3959716" y="1294215"/>
            <a:ext cx="6595440" cy="126010"/>
            <a:chOff x="2435716" y="1294215"/>
            <a:chExt cx="6595440" cy="12601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E579789-D5FC-43B7-8B0E-85153CCBF64A}"/>
                </a:ext>
              </a:extLst>
            </p:cNvPr>
            <p:cNvSpPr/>
            <p:nvPr/>
          </p:nvSpPr>
          <p:spPr>
            <a:xfrm>
              <a:off x="2435716" y="1296781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61CC18C-24F0-40CE-A3FE-37970788D94F}"/>
                </a:ext>
              </a:extLst>
            </p:cNvPr>
            <p:cNvSpPr/>
            <p:nvPr/>
          </p:nvSpPr>
          <p:spPr>
            <a:xfrm>
              <a:off x="5794314" y="1294215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3871C947-43D0-4307-A632-952AA455337E}"/>
              </a:ext>
            </a:extLst>
          </p:cNvPr>
          <p:cNvSpPr/>
          <p:nvPr/>
        </p:nvSpPr>
        <p:spPr>
          <a:xfrm>
            <a:off x="3959620" y="1688337"/>
            <a:ext cx="2811780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601B95F-D007-47AB-B844-DD2F3228E4DE}"/>
              </a:ext>
            </a:extLst>
          </p:cNvPr>
          <p:cNvSpPr/>
          <p:nvPr/>
        </p:nvSpPr>
        <p:spPr>
          <a:xfrm>
            <a:off x="6765498" y="1691262"/>
            <a:ext cx="3787784" cy="120159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FFFF00"/>
              </a:gs>
              <a:gs pos="100000">
                <a:srgbClr val="FF000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6710D5B-8831-49A4-8CDC-8CD254A50269}"/>
              </a:ext>
            </a:extLst>
          </p:cNvPr>
          <p:cNvSpPr/>
          <p:nvPr/>
        </p:nvSpPr>
        <p:spPr>
          <a:xfrm>
            <a:off x="5770501" y="2076720"/>
            <a:ext cx="4782783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2C9AB97-C711-48DA-801E-CAE38C95D068}"/>
              </a:ext>
            </a:extLst>
          </p:cNvPr>
          <p:cNvSpPr/>
          <p:nvPr/>
        </p:nvSpPr>
        <p:spPr>
          <a:xfrm>
            <a:off x="7174157" y="4034539"/>
            <a:ext cx="3379124" cy="123444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885">
                <a:srgbClr val="92D050"/>
              </a:gs>
              <a:gs pos="50000">
                <a:srgbClr val="FFFF0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5D5F0EE-9551-4ABA-927B-F37A563E13C1}"/>
              </a:ext>
            </a:extLst>
          </p:cNvPr>
          <p:cNvSpPr/>
          <p:nvPr/>
        </p:nvSpPr>
        <p:spPr>
          <a:xfrm>
            <a:off x="3954962" y="4034539"/>
            <a:ext cx="3223260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7E1EF52-9FF4-4478-998C-EDE42FF68C3A}"/>
              </a:ext>
            </a:extLst>
          </p:cNvPr>
          <p:cNvSpPr/>
          <p:nvPr/>
        </p:nvSpPr>
        <p:spPr>
          <a:xfrm>
            <a:off x="3955775" y="5013904"/>
            <a:ext cx="6597506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E971D10-5A69-4589-B6FB-EA3828F19028}"/>
              </a:ext>
            </a:extLst>
          </p:cNvPr>
          <p:cNvSpPr/>
          <p:nvPr/>
        </p:nvSpPr>
        <p:spPr>
          <a:xfrm>
            <a:off x="3958013" y="4427723"/>
            <a:ext cx="6591179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A89AF5C-335F-40CE-97EA-82C85F90489F}"/>
              </a:ext>
            </a:extLst>
          </p:cNvPr>
          <p:cNvSpPr/>
          <p:nvPr/>
        </p:nvSpPr>
        <p:spPr>
          <a:xfrm>
            <a:off x="7624393" y="3830740"/>
            <a:ext cx="2928888" cy="123444"/>
          </a:xfrm>
          <a:prstGeom prst="rect">
            <a:avLst/>
          </a:prstGeom>
          <a:gradFill>
            <a:gsLst>
              <a:gs pos="885">
                <a:srgbClr val="92D050"/>
              </a:gs>
              <a:gs pos="100000">
                <a:srgbClr val="FFFF00"/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BBC8A53-09AF-41FA-9D9C-3317C59C4EE1}"/>
              </a:ext>
            </a:extLst>
          </p:cNvPr>
          <p:cNvSpPr/>
          <p:nvPr/>
        </p:nvSpPr>
        <p:spPr>
          <a:xfrm>
            <a:off x="3958010" y="3830740"/>
            <a:ext cx="3703320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FB9AD05-318F-49B1-B118-94B8FB96AF1F}"/>
              </a:ext>
            </a:extLst>
          </p:cNvPr>
          <p:cNvSpPr/>
          <p:nvPr/>
        </p:nvSpPr>
        <p:spPr>
          <a:xfrm>
            <a:off x="3957155" y="2654282"/>
            <a:ext cx="6592499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468C62E-7B06-431E-A154-3AA014B77B67}"/>
              </a:ext>
            </a:extLst>
          </p:cNvPr>
          <p:cNvSpPr/>
          <p:nvPr/>
        </p:nvSpPr>
        <p:spPr>
          <a:xfrm>
            <a:off x="6702699" y="5399694"/>
            <a:ext cx="3850585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49121A7-EE90-4F1D-AFD4-13431A1727FF}"/>
              </a:ext>
            </a:extLst>
          </p:cNvPr>
          <p:cNvSpPr/>
          <p:nvPr/>
        </p:nvSpPr>
        <p:spPr>
          <a:xfrm>
            <a:off x="3959497" y="5397880"/>
            <a:ext cx="2742422" cy="123444"/>
          </a:xfrm>
          <a:prstGeom prst="rect">
            <a:avLst/>
          </a:prstGeom>
          <a:gradFill>
            <a:gsLst>
              <a:gs pos="885">
                <a:srgbClr val="92D050"/>
              </a:gs>
              <a:gs pos="100000">
                <a:srgbClr val="FFFF00"/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1C5B3E0-DA78-4CC5-9792-82A5031E1556}"/>
              </a:ext>
            </a:extLst>
          </p:cNvPr>
          <p:cNvSpPr/>
          <p:nvPr/>
        </p:nvSpPr>
        <p:spPr>
          <a:xfrm>
            <a:off x="3954965" y="5209270"/>
            <a:ext cx="6600971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962A95D-709B-423E-B40E-A449099C1C92}"/>
              </a:ext>
            </a:extLst>
          </p:cNvPr>
          <p:cNvSpPr/>
          <p:nvPr/>
        </p:nvSpPr>
        <p:spPr>
          <a:xfrm>
            <a:off x="3958775" y="4627584"/>
            <a:ext cx="6587369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0742990-4B5D-4D84-8B00-EC4E96B3721D}"/>
              </a:ext>
            </a:extLst>
          </p:cNvPr>
          <p:cNvSpPr/>
          <p:nvPr/>
        </p:nvSpPr>
        <p:spPr>
          <a:xfrm>
            <a:off x="3958443" y="3641191"/>
            <a:ext cx="6594838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DB2EF5F-1BFD-4B53-8BCD-02F202B282E9}"/>
              </a:ext>
            </a:extLst>
          </p:cNvPr>
          <p:cNvSpPr/>
          <p:nvPr/>
        </p:nvSpPr>
        <p:spPr>
          <a:xfrm>
            <a:off x="5770497" y="4236848"/>
            <a:ext cx="4782784" cy="10983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72D4CEE-2B10-404E-B152-50337EE6DDAC}"/>
              </a:ext>
            </a:extLst>
          </p:cNvPr>
          <p:cNvSpPr/>
          <p:nvPr/>
        </p:nvSpPr>
        <p:spPr>
          <a:xfrm>
            <a:off x="3959713" y="2850792"/>
            <a:ext cx="6586428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EDE1011-9B1D-47AD-BA18-1BBB4F0F4141}"/>
              </a:ext>
            </a:extLst>
          </p:cNvPr>
          <p:cNvSpPr/>
          <p:nvPr/>
        </p:nvSpPr>
        <p:spPr>
          <a:xfrm>
            <a:off x="3957129" y="5792818"/>
            <a:ext cx="6596152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D4712D6-2E56-4D46-A9D1-17B1702371D3}"/>
              </a:ext>
            </a:extLst>
          </p:cNvPr>
          <p:cNvGrpSpPr/>
          <p:nvPr/>
        </p:nvGrpSpPr>
        <p:grpSpPr>
          <a:xfrm>
            <a:off x="3957842" y="1494245"/>
            <a:ext cx="6595440" cy="126010"/>
            <a:chOff x="2435716" y="1294215"/>
            <a:chExt cx="6595440" cy="12601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C9338A0-48F1-4C42-9A7F-C4435AD6E745}"/>
                </a:ext>
              </a:extLst>
            </p:cNvPr>
            <p:cNvSpPr/>
            <p:nvPr/>
          </p:nvSpPr>
          <p:spPr>
            <a:xfrm>
              <a:off x="2435716" y="1296781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6A23B2-6A78-4AE5-A3C2-7EA12B97755E}"/>
                </a:ext>
              </a:extLst>
            </p:cNvPr>
            <p:cNvSpPr/>
            <p:nvPr/>
          </p:nvSpPr>
          <p:spPr>
            <a:xfrm>
              <a:off x="5794314" y="1294215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45D2F53-13C9-48E4-9132-614B6113CE6D}"/>
              </a:ext>
            </a:extLst>
          </p:cNvPr>
          <p:cNvGrpSpPr/>
          <p:nvPr/>
        </p:nvGrpSpPr>
        <p:grpSpPr>
          <a:xfrm>
            <a:off x="3960493" y="1881312"/>
            <a:ext cx="6595440" cy="126010"/>
            <a:chOff x="2435716" y="1294215"/>
            <a:chExt cx="6595440" cy="12601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8DB594A-E037-4DB3-B5E9-D2B7326D4102}"/>
                </a:ext>
              </a:extLst>
            </p:cNvPr>
            <p:cNvSpPr/>
            <p:nvPr/>
          </p:nvSpPr>
          <p:spPr>
            <a:xfrm>
              <a:off x="2435716" y="1296781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B543A33-DB8D-49B8-8CB3-4CAD0A8D6DB7}"/>
                </a:ext>
              </a:extLst>
            </p:cNvPr>
            <p:cNvSpPr/>
            <p:nvPr/>
          </p:nvSpPr>
          <p:spPr>
            <a:xfrm>
              <a:off x="5794314" y="1294215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4767569-5F11-4236-9012-25D2EFD35BC6}"/>
              </a:ext>
            </a:extLst>
          </p:cNvPr>
          <p:cNvGrpSpPr/>
          <p:nvPr/>
        </p:nvGrpSpPr>
        <p:grpSpPr>
          <a:xfrm>
            <a:off x="3958900" y="2461521"/>
            <a:ext cx="6595440" cy="126010"/>
            <a:chOff x="2435716" y="1294215"/>
            <a:chExt cx="6595440" cy="12601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E347FF4-1743-49E0-B670-03CC1EE4E38C}"/>
                </a:ext>
              </a:extLst>
            </p:cNvPr>
            <p:cNvSpPr/>
            <p:nvPr/>
          </p:nvSpPr>
          <p:spPr>
            <a:xfrm>
              <a:off x="2435716" y="1296781"/>
              <a:ext cx="3360420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3D96258-B7A0-4A96-9430-237BF9FF3E84}"/>
                </a:ext>
              </a:extLst>
            </p:cNvPr>
            <p:cNvSpPr/>
            <p:nvPr/>
          </p:nvSpPr>
          <p:spPr>
            <a:xfrm>
              <a:off x="5794314" y="1294215"/>
              <a:ext cx="3236842" cy="12344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100000">
                  <a:srgbClr val="FFFF00"/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06A3DFEA-9E60-4F72-9975-D9967BF0F56D}"/>
              </a:ext>
            </a:extLst>
          </p:cNvPr>
          <p:cNvSpPr/>
          <p:nvPr/>
        </p:nvSpPr>
        <p:spPr>
          <a:xfrm>
            <a:off x="3957274" y="2269353"/>
            <a:ext cx="6592499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7F76AF1-FFF9-42BA-91B1-6DB66F08469F}"/>
              </a:ext>
            </a:extLst>
          </p:cNvPr>
          <p:cNvGrpSpPr/>
          <p:nvPr/>
        </p:nvGrpSpPr>
        <p:grpSpPr>
          <a:xfrm>
            <a:off x="3959827" y="3047188"/>
            <a:ext cx="6593454" cy="126740"/>
            <a:chOff x="2435827" y="3047188"/>
            <a:chExt cx="6593454" cy="126740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5D371FA-B2D6-4A90-94FA-AF07033F9E80}"/>
                </a:ext>
              </a:extLst>
            </p:cNvPr>
            <p:cNvSpPr/>
            <p:nvPr/>
          </p:nvSpPr>
          <p:spPr>
            <a:xfrm>
              <a:off x="2435827" y="3047188"/>
              <a:ext cx="4930173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1C065DB-DD5A-42A5-AC48-E91CC1F248D5}"/>
                </a:ext>
              </a:extLst>
            </p:cNvPr>
            <p:cNvSpPr/>
            <p:nvPr/>
          </p:nvSpPr>
          <p:spPr>
            <a:xfrm flipV="1">
              <a:off x="7366000" y="3047364"/>
              <a:ext cx="1663281" cy="126564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92D050"/>
                </a:gs>
                <a:gs pos="50000">
                  <a:srgbClr val="FFFF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5F96C21-3A66-4F42-880F-9CE3AAD8ED55}"/>
              </a:ext>
            </a:extLst>
          </p:cNvPr>
          <p:cNvGrpSpPr/>
          <p:nvPr/>
        </p:nvGrpSpPr>
        <p:grpSpPr>
          <a:xfrm>
            <a:off x="5227983" y="3240262"/>
            <a:ext cx="5325298" cy="126740"/>
            <a:chOff x="2435827" y="3047188"/>
            <a:chExt cx="6593454" cy="126740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34F2FBC-F69D-4C2A-BD29-72A67CA8BADF}"/>
                </a:ext>
              </a:extLst>
            </p:cNvPr>
            <p:cNvSpPr/>
            <p:nvPr/>
          </p:nvSpPr>
          <p:spPr>
            <a:xfrm>
              <a:off x="2435827" y="3047188"/>
              <a:ext cx="4930173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6532EEE-154D-417F-9360-190FAB31D869}"/>
                </a:ext>
              </a:extLst>
            </p:cNvPr>
            <p:cNvSpPr/>
            <p:nvPr/>
          </p:nvSpPr>
          <p:spPr>
            <a:xfrm flipV="1">
              <a:off x="7366000" y="3047364"/>
              <a:ext cx="1663281" cy="126564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92D050"/>
                </a:gs>
                <a:gs pos="50000">
                  <a:srgbClr val="FFFF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DA16D4DF-325E-4032-BC60-D85F37758BE0}"/>
              </a:ext>
            </a:extLst>
          </p:cNvPr>
          <p:cNvSpPr/>
          <p:nvPr/>
        </p:nvSpPr>
        <p:spPr>
          <a:xfrm>
            <a:off x="3950701" y="3436706"/>
            <a:ext cx="3360420" cy="12344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B2FF635-6D40-4361-BFD2-D883097342D3}"/>
              </a:ext>
            </a:extLst>
          </p:cNvPr>
          <p:cNvSpPr/>
          <p:nvPr/>
        </p:nvSpPr>
        <p:spPr>
          <a:xfrm>
            <a:off x="7309299" y="3434140"/>
            <a:ext cx="3236842" cy="123444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FFFF00"/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529935-E363-4A9A-9D6D-289092206DAB}"/>
              </a:ext>
            </a:extLst>
          </p:cNvPr>
          <p:cNvGrpSpPr/>
          <p:nvPr/>
        </p:nvGrpSpPr>
        <p:grpSpPr>
          <a:xfrm>
            <a:off x="3963307" y="4820278"/>
            <a:ext cx="6589974" cy="125051"/>
            <a:chOff x="2439307" y="4820275"/>
            <a:chExt cx="6589974" cy="125051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074D1F7-7F81-4D0F-AAC2-8DC529356F3C}"/>
                </a:ext>
              </a:extLst>
            </p:cNvPr>
            <p:cNvSpPr/>
            <p:nvPr/>
          </p:nvSpPr>
          <p:spPr>
            <a:xfrm>
              <a:off x="2439307" y="4820275"/>
              <a:ext cx="2743200" cy="125051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FFFF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376B209-3ED2-48A2-AFDE-A2F38E23D19B}"/>
                </a:ext>
              </a:extLst>
            </p:cNvPr>
            <p:cNvSpPr/>
            <p:nvPr/>
          </p:nvSpPr>
          <p:spPr>
            <a:xfrm>
              <a:off x="5182507" y="4820744"/>
              <a:ext cx="3846774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3080FEF-6AB0-4C6C-84DC-F3C3CFB4B429}"/>
              </a:ext>
            </a:extLst>
          </p:cNvPr>
          <p:cNvGrpSpPr/>
          <p:nvPr/>
        </p:nvGrpSpPr>
        <p:grpSpPr>
          <a:xfrm>
            <a:off x="3958474" y="5590563"/>
            <a:ext cx="6589974" cy="125051"/>
            <a:chOff x="2439307" y="4820275"/>
            <a:chExt cx="6589974" cy="125051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2788065-89AC-4A95-A68F-FF2AC102214C}"/>
                </a:ext>
              </a:extLst>
            </p:cNvPr>
            <p:cNvSpPr/>
            <p:nvPr/>
          </p:nvSpPr>
          <p:spPr>
            <a:xfrm>
              <a:off x="2439307" y="4820275"/>
              <a:ext cx="2743200" cy="125051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FFFF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FE111A15-751E-4E3C-928F-F66B57C7B8EF}"/>
                </a:ext>
              </a:extLst>
            </p:cNvPr>
            <p:cNvSpPr/>
            <p:nvPr/>
          </p:nvSpPr>
          <p:spPr>
            <a:xfrm>
              <a:off x="5182507" y="4820744"/>
              <a:ext cx="3846774" cy="12344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55578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1475</Words>
  <Application>Microsoft Office PowerPoint</Application>
  <PresentationFormat>Breitbild</PresentationFormat>
  <Paragraphs>208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1_Office Theme</vt:lpstr>
      <vt:lpstr>CGMS Risk Assessment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Taube</dc:creator>
  <cp:lastModifiedBy>ulf</cp:lastModifiedBy>
  <cp:revision>216</cp:revision>
  <dcterms:created xsi:type="dcterms:W3CDTF">2012-07-10T09:16:32Z</dcterms:created>
  <dcterms:modified xsi:type="dcterms:W3CDTF">2020-04-20T19:24:08Z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_DOCNUM">
    <vt:lpwstr>1172856</vt:lpwstr>
  </property>
  <property fmtid="{D5CDD505-2E9C-101B-9397-08002B2CF9AE}" pid="3" name="DM_DOCNAME">
    <vt:lpwstr>CGMS-48-WGIII risk assessment review (Feb 2020)</vt:lpwstr>
  </property>
  <property fmtid="{D5CDD505-2E9C-101B-9397-08002B2CF9AE}" pid="4" name="DM_AUTHOR">
    <vt:lpwstr>Anne Taube</vt:lpwstr>
  </property>
  <property fmtid="{D5CDD505-2E9C-101B-9397-08002B2CF9AE}" pid="5" name="DM_E_DOC_NO">
    <vt:lpwstr>EUM/CGMS/VWG/20/1172856</vt:lpwstr>
  </property>
  <property fmtid="{D5CDD505-2E9C-101B-9397-08002B2CF9AE}" pid="6" name="DM_E_VER_NO">
    <vt:lpwstr>1 Draft</vt:lpwstr>
  </property>
  <property fmtid="{D5CDD505-2E9C-101B-9397-08002B2CF9AE}" pid="7" name="DM_E_ISS_DATE">
    <vt:lpwstr>11 April 2020</vt:lpwstr>
  </property>
  <property fmtid="{D5CDD505-2E9C-101B-9397-08002B2CF9AE}" pid="8" name="DM_E_FROM_PERS2">
    <vt:lpwstr/>
  </property>
  <property fmtid="{D5CDD505-2E9C-101B-9397-08002B2CF9AE}" pid="9" name="DM_E_CONFID">
    <vt:lpwstr/>
  </property>
  <property fmtid="{D5CDD505-2E9C-101B-9397-08002B2CF9AE}" pid="10" name="DM_E_WBS_CODE">
    <vt:lpwstr/>
  </property>
  <property fmtid="{D5CDD505-2E9C-101B-9397-08002B2CF9AE}" pid="11" name="DM_E_DISTRIB">
    <vt:lpwstr/>
  </property>
</Properties>
</file>